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410" r:id="rId4"/>
    <p:sldId id="411" r:id="rId5"/>
    <p:sldId id="412" r:id="rId6"/>
    <p:sldId id="559" r:id="rId7"/>
    <p:sldId id="413" r:id="rId8"/>
    <p:sldId id="414" r:id="rId9"/>
    <p:sldId id="422" r:id="rId10"/>
    <p:sldId id="416" r:id="rId11"/>
    <p:sldId id="417" r:id="rId12"/>
    <p:sldId id="418" r:id="rId13"/>
    <p:sldId id="419" r:id="rId14"/>
    <p:sldId id="420" r:id="rId15"/>
    <p:sldId id="423" r:id="rId16"/>
    <p:sldId id="429" r:id="rId17"/>
    <p:sldId id="561" r:id="rId18"/>
    <p:sldId id="560" r:id="rId19"/>
    <p:sldId id="807" r:id="rId20"/>
    <p:sldId id="812" r:id="rId21"/>
    <p:sldId id="798" r:id="rId22"/>
    <p:sldId id="808" r:id="rId23"/>
    <p:sldId id="809" r:id="rId24"/>
    <p:sldId id="810" r:id="rId25"/>
    <p:sldId id="803" r:id="rId26"/>
    <p:sldId id="804" r:id="rId27"/>
    <p:sldId id="262" r:id="rId28"/>
    <p:sldId id="805" r:id="rId29"/>
    <p:sldId id="806" r:id="rId30"/>
    <p:sldId id="811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/>
    <p:restoredTop sz="94666"/>
  </p:normalViewPr>
  <p:slideViewPr>
    <p:cSldViewPr snapToGrid="0" snapToObjects="1">
      <p:cViewPr varScale="1">
        <p:scale>
          <a:sx n="105" d="100"/>
          <a:sy n="105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3818E-C555-A146-AD3B-379824CE72B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1EC91-2F4E-B748-BCA9-00DCADA45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40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8E618-AAE8-1B43-B1CF-33E348E0A9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and activation when it sees a pattern!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07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8E618-AAE8-1B43-B1CF-33E348E0A9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6ED84-E7BC-914F-BFDD-1B171F7D3E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345B508-AD54-1C4C-8C2C-6FF2D4FCE5EB}"/>
              </a:ext>
            </a:extLst>
          </p:cNvPr>
          <p:cNvSpPr/>
          <p:nvPr/>
        </p:nvSpPr>
        <p:spPr>
          <a:xfrm>
            <a:off x="3937000" y="0"/>
            <a:ext cx="4457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0DACD-F7C3-2C41-8D9E-548939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3370138"/>
            <a:ext cx="10657114" cy="893104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6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68000" y="82626"/>
            <a:ext cx="988060" cy="906144"/>
          </a:xfrm>
          <a:custGeom>
            <a:avLst/>
            <a:gdLst/>
            <a:ahLst/>
            <a:cxnLst/>
            <a:rect l="l" t="t" r="r" b="b"/>
            <a:pathLst>
              <a:path w="988059" h="906144">
                <a:moveTo>
                  <a:pt x="883221" y="0"/>
                </a:moveTo>
                <a:lnTo>
                  <a:pt x="0" y="731558"/>
                </a:lnTo>
                <a:lnTo>
                  <a:pt x="16916" y="905840"/>
                </a:lnTo>
                <a:lnTo>
                  <a:pt x="987602" y="38201"/>
                </a:lnTo>
                <a:lnTo>
                  <a:pt x="88322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20290" y="46098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>
                <a:moveTo>
                  <a:pt x="339810" y="0"/>
                </a:moveTo>
                <a:lnTo>
                  <a:pt x="296422" y="2764"/>
                </a:lnTo>
                <a:lnTo>
                  <a:pt x="253607" y="11058"/>
                </a:lnTo>
                <a:lnTo>
                  <a:pt x="211937" y="24881"/>
                </a:lnTo>
                <a:lnTo>
                  <a:pt x="171986" y="44234"/>
                </a:lnTo>
                <a:lnTo>
                  <a:pt x="134324" y="69115"/>
                </a:lnTo>
                <a:lnTo>
                  <a:pt x="99526" y="99526"/>
                </a:lnTo>
                <a:lnTo>
                  <a:pt x="69115" y="134324"/>
                </a:lnTo>
                <a:lnTo>
                  <a:pt x="44234" y="171986"/>
                </a:lnTo>
                <a:lnTo>
                  <a:pt x="24881" y="211937"/>
                </a:lnTo>
                <a:lnTo>
                  <a:pt x="11058" y="253607"/>
                </a:lnTo>
                <a:lnTo>
                  <a:pt x="2764" y="296422"/>
                </a:lnTo>
                <a:lnTo>
                  <a:pt x="0" y="339810"/>
                </a:lnTo>
                <a:lnTo>
                  <a:pt x="2764" y="383198"/>
                </a:lnTo>
                <a:lnTo>
                  <a:pt x="11058" y="426013"/>
                </a:lnTo>
                <a:lnTo>
                  <a:pt x="24881" y="467683"/>
                </a:lnTo>
                <a:lnTo>
                  <a:pt x="44234" y="507635"/>
                </a:lnTo>
                <a:lnTo>
                  <a:pt x="69115" y="545296"/>
                </a:lnTo>
                <a:lnTo>
                  <a:pt x="99526" y="580094"/>
                </a:lnTo>
                <a:lnTo>
                  <a:pt x="134324" y="610505"/>
                </a:lnTo>
                <a:lnTo>
                  <a:pt x="171986" y="635387"/>
                </a:lnTo>
                <a:lnTo>
                  <a:pt x="211937" y="654739"/>
                </a:lnTo>
                <a:lnTo>
                  <a:pt x="253607" y="668562"/>
                </a:lnTo>
                <a:lnTo>
                  <a:pt x="296422" y="676856"/>
                </a:lnTo>
                <a:lnTo>
                  <a:pt x="339810" y="679621"/>
                </a:lnTo>
                <a:lnTo>
                  <a:pt x="383198" y="676856"/>
                </a:lnTo>
                <a:lnTo>
                  <a:pt x="426013" y="668562"/>
                </a:lnTo>
                <a:lnTo>
                  <a:pt x="467683" y="654739"/>
                </a:lnTo>
                <a:lnTo>
                  <a:pt x="507635" y="635387"/>
                </a:lnTo>
                <a:lnTo>
                  <a:pt x="545296" y="610505"/>
                </a:lnTo>
                <a:lnTo>
                  <a:pt x="580094" y="580094"/>
                </a:lnTo>
                <a:lnTo>
                  <a:pt x="610505" y="545296"/>
                </a:lnTo>
                <a:lnTo>
                  <a:pt x="635387" y="507635"/>
                </a:lnTo>
                <a:lnTo>
                  <a:pt x="654739" y="467683"/>
                </a:lnTo>
                <a:lnTo>
                  <a:pt x="668562" y="426013"/>
                </a:lnTo>
                <a:lnTo>
                  <a:pt x="676856" y="383198"/>
                </a:lnTo>
                <a:lnTo>
                  <a:pt x="679621" y="339810"/>
                </a:lnTo>
                <a:lnTo>
                  <a:pt x="676856" y="296422"/>
                </a:lnTo>
                <a:lnTo>
                  <a:pt x="668562" y="253607"/>
                </a:lnTo>
                <a:lnTo>
                  <a:pt x="654739" y="211937"/>
                </a:lnTo>
                <a:lnTo>
                  <a:pt x="635387" y="171986"/>
                </a:lnTo>
                <a:lnTo>
                  <a:pt x="610505" y="134324"/>
                </a:lnTo>
                <a:lnTo>
                  <a:pt x="580094" y="99526"/>
                </a:lnTo>
                <a:lnTo>
                  <a:pt x="545296" y="69115"/>
                </a:lnTo>
                <a:lnTo>
                  <a:pt x="507635" y="44234"/>
                </a:lnTo>
                <a:lnTo>
                  <a:pt x="467683" y="24881"/>
                </a:lnTo>
                <a:lnTo>
                  <a:pt x="426013" y="11058"/>
                </a:lnTo>
                <a:lnTo>
                  <a:pt x="383198" y="2764"/>
                </a:lnTo>
                <a:lnTo>
                  <a:pt x="3398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1145" y="-2540"/>
            <a:ext cx="967105" cy="778510"/>
          </a:xfrm>
          <a:custGeom>
            <a:avLst/>
            <a:gdLst/>
            <a:ahLst/>
            <a:cxnLst/>
            <a:rect l="l" t="t" r="r" b="b"/>
            <a:pathLst>
              <a:path w="967104" h="778510">
                <a:moveTo>
                  <a:pt x="866591" y="0"/>
                </a:moveTo>
                <a:lnTo>
                  <a:pt x="100116" y="0"/>
                </a:lnTo>
                <a:lnTo>
                  <a:pt x="82379" y="23683"/>
                </a:lnTo>
                <a:lnTo>
                  <a:pt x="58842" y="62213"/>
                </a:lnTo>
                <a:lnTo>
                  <a:pt x="39228" y="102320"/>
                </a:lnTo>
                <a:lnTo>
                  <a:pt x="23537" y="143718"/>
                </a:lnTo>
                <a:lnTo>
                  <a:pt x="11768" y="186120"/>
                </a:lnTo>
                <a:lnTo>
                  <a:pt x="3922" y="229238"/>
                </a:lnTo>
                <a:lnTo>
                  <a:pt x="0" y="272787"/>
                </a:lnTo>
                <a:lnTo>
                  <a:pt x="0" y="316479"/>
                </a:lnTo>
                <a:lnTo>
                  <a:pt x="3922" y="360028"/>
                </a:lnTo>
                <a:lnTo>
                  <a:pt x="11768" y="403146"/>
                </a:lnTo>
                <a:lnTo>
                  <a:pt x="23537" y="445548"/>
                </a:lnTo>
                <a:lnTo>
                  <a:pt x="39228" y="486946"/>
                </a:lnTo>
                <a:lnTo>
                  <a:pt x="58842" y="527053"/>
                </a:lnTo>
                <a:lnTo>
                  <a:pt x="82379" y="565584"/>
                </a:lnTo>
                <a:lnTo>
                  <a:pt x="109839" y="602250"/>
                </a:lnTo>
                <a:lnTo>
                  <a:pt x="141222" y="636765"/>
                </a:lnTo>
                <a:lnTo>
                  <a:pt x="175739" y="668148"/>
                </a:lnTo>
                <a:lnTo>
                  <a:pt x="212407" y="695608"/>
                </a:lnTo>
                <a:lnTo>
                  <a:pt x="250938" y="719145"/>
                </a:lnTo>
                <a:lnTo>
                  <a:pt x="291046" y="738759"/>
                </a:lnTo>
                <a:lnTo>
                  <a:pt x="332444" y="754450"/>
                </a:lnTo>
                <a:lnTo>
                  <a:pt x="374846" y="766219"/>
                </a:lnTo>
                <a:lnTo>
                  <a:pt x="417964" y="774065"/>
                </a:lnTo>
                <a:lnTo>
                  <a:pt x="461513" y="777987"/>
                </a:lnTo>
                <a:lnTo>
                  <a:pt x="505204" y="777987"/>
                </a:lnTo>
                <a:lnTo>
                  <a:pt x="548752" y="774065"/>
                </a:lnTo>
                <a:lnTo>
                  <a:pt x="591870" y="766219"/>
                </a:lnTo>
                <a:lnTo>
                  <a:pt x="634271" y="754450"/>
                </a:lnTo>
                <a:lnTo>
                  <a:pt x="675668" y="738759"/>
                </a:lnTo>
                <a:lnTo>
                  <a:pt x="715775" y="719145"/>
                </a:lnTo>
                <a:lnTo>
                  <a:pt x="754305" y="695608"/>
                </a:lnTo>
                <a:lnTo>
                  <a:pt x="790970" y="668148"/>
                </a:lnTo>
                <a:lnTo>
                  <a:pt x="825485" y="636765"/>
                </a:lnTo>
                <a:lnTo>
                  <a:pt x="856868" y="602250"/>
                </a:lnTo>
                <a:lnTo>
                  <a:pt x="884328" y="565584"/>
                </a:lnTo>
                <a:lnTo>
                  <a:pt x="907865" y="527053"/>
                </a:lnTo>
                <a:lnTo>
                  <a:pt x="927479" y="486946"/>
                </a:lnTo>
                <a:lnTo>
                  <a:pt x="943171" y="445548"/>
                </a:lnTo>
                <a:lnTo>
                  <a:pt x="954939" y="403146"/>
                </a:lnTo>
                <a:lnTo>
                  <a:pt x="962785" y="360028"/>
                </a:lnTo>
                <a:lnTo>
                  <a:pt x="966708" y="316479"/>
                </a:lnTo>
                <a:lnTo>
                  <a:pt x="966708" y="272787"/>
                </a:lnTo>
                <a:lnTo>
                  <a:pt x="962785" y="229238"/>
                </a:lnTo>
                <a:lnTo>
                  <a:pt x="954939" y="186120"/>
                </a:lnTo>
                <a:lnTo>
                  <a:pt x="943171" y="143718"/>
                </a:lnTo>
                <a:lnTo>
                  <a:pt x="927479" y="102320"/>
                </a:lnTo>
                <a:lnTo>
                  <a:pt x="907865" y="62213"/>
                </a:lnTo>
                <a:lnTo>
                  <a:pt x="884328" y="23683"/>
                </a:lnTo>
                <a:lnTo>
                  <a:pt x="866591" y="0"/>
                </a:lnTo>
                <a:close/>
              </a:path>
            </a:pathLst>
          </a:custGeom>
          <a:solidFill>
            <a:srgbClr val="E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1"/>
                </a:lnTo>
                <a:lnTo>
                  <a:pt x="0" y="77847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5"/>
                </a:lnTo>
                <a:lnTo>
                  <a:pt x="0" y="778475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53DA951-B45D-1B40-846A-64C93ECC8134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60B72-D1E3-2D41-930B-C5E81D649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  <a:prstGeom prst="rect">
            <a:avLst/>
          </a:prstGeom>
        </p:spPr>
        <p:txBody>
          <a:bodyPr lIns="90000" anchor="ctr"/>
          <a:lstStyle>
            <a:lvl1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96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40E-08F8-B845-A057-CE85CD005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8CC9-B68F-0341-8C13-60B8F6283A8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6C263D09-423A-C748-9948-79815095DC8B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5EDD-E4D0-FD4F-AF84-DB72C6D3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3EC775A9-8A33-414E-BAAC-06A7AB5CE60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B009122-C6D9-1249-8AC1-BB8C1B980EF6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22262-BA1B-FE47-8218-899CFF1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0"/>
            <a:ext cx="10515600" cy="2667000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35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D1588AA-81EC-5247-BA0C-53F94CF2D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10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5CFB-208B-7B4A-8431-16F76BA44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F58EC-4357-DC43-9A3D-E46C65C44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AE5FB-F301-574D-8FEE-14601BB8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63D09-423A-C748-9948-79815095DC8B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DB89A-DB9D-4B4C-8647-9ABFEEC1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ADD6E-398E-BC40-9815-F93EDD58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75A9-8A33-414E-BAAC-06A7AB5CE6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21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89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12.tif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7.07435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hyperlink" Target="https://arxiv.org/pdf/1510.0178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tiff"/><Relationship Id="rId4" Type="http://schemas.openxmlformats.org/officeDocument/2006/relationships/image" Target="../media/image7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7.png"/><Relationship Id="rId4" Type="http://schemas.openxmlformats.org/officeDocument/2006/relationships/image" Target="NULL"/><Relationship Id="rId9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10.png"/><Relationship Id="rId10" Type="http://schemas.openxmlformats.org/officeDocument/2006/relationships/image" Target="../media/image14.png"/><Relationship Id="rId4" Type="http://schemas.openxmlformats.org/officeDocument/2006/relationships/image" Target="../media/image9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0.png"/><Relationship Id="rId5" Type="http://schemas.openxmlformats.org/officeDocument/2006/relationships/image" Target="../media/image22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0.png"/><Relationship Id="rId5" Type="http://schemas.openxmlformats.org/officeDocument/2006/relationships/image" Target="../media/image2210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0.png"/><Relationship Id="rId11" Type="http://schemas.openxmlformats.org/officeDocument/2006/relationships/image" Target="../media/image28.png"/><Relationship Id="rId5" Type="http://schemas.openxmlformats.org/officeDocument/2006/relationships/image" Target="../media/image2210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70BA7A-938A-BD42-9C97-67F2AD4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Нейросети в РС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E5CCC-02D3-C84B-A5D3-051D2C1CBCBF}"/>
              </a:ext>
            </a:extLst>
          </p:cNvPr>
          <p:cNvSpPr txBox="1"/>
          <p:nvPr/>
        </p:nvSpPr>
        <p:spPr>
          <a:xfrm>
            <a:off x="3804834" y="4607626"/>
            <a:ext cx="4557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Андрей Зимовнов (Яндекс, ВШЭ)</a:t>
            </a:r>
          </a:p>
        </p:txBody>
      </p:sp>
    </p:spTree>
    <p:extLst>
      <p:ext uri="{BB962C8B-B14F-4D97-AF65-F5344CB8AC3E}">
        <p14:creationId xmlns:p14="http://schemas.microsoft.com/office/powerpoint/2010/main" val="2132758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Параметров линий пока нет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2124847"/>
              </a:xfrm>
            </p:spPr>
            <p:txBody>
              <a:bodyPr/>
              <a:lstStyle/>
              <a:p>
                <a:r>
                  <a:rPr lang="ru-RU" dirty="0"/>
                  <a:t>Но понятно как все будет работать, если найти эти параметры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Запишем наши вычисления в виде графа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2124847"/>
              </a:xfrm>
              <a:blipFill>
                <a:blip r:embed="rId2"/>
                <a:stretch>
                  <a:fillRect l="-907" t="-3571" b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765D5F-C620-BF41-841E-163E084321F7}"/>
                  </a:ext>
                </a:extLst>
              </p:cNvPr>
              <p:cNvSpPr/>
              <p:nvPr/>
            </p:nvSpPr>
            <p:spPr>
              <a:xfrm>
                <a:off x="3143672" y="3774799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765D5F-C620-BF41-841E-163E08432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3774799"/>
                <a:ext cx="720080" cy="72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ED73E17-8422-6447-84C8-22C06DCEABA6}"/>
                  </a:ext>
                </a:extLst>
              </p:cNvPr>
              <p:cNvSpPr/>
              <p:nvPr/>
            </p:nvSpPr>
            <p:spPr>
              <a:xfrm>
                <a:off x="3125227" y="4782911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ED73E17-8422-6447-84C8-22C06DCEA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227" y="4782911"/>
                <a:ext cx="720080" cy="72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1A45F6F-BDC4-8043-9377-7F78151E43ED}"/>
                  </a:ext>
                </a:extLst>
              </p:cNvPr>
              <p:cNvSpPr/>
              <p:nvPr/>
            </p:nvSpPr>
            <p:spPr>
              <a:xfrm>
                <a:off x="5843972" y="3492741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1A45F6F-BDC4-8043-9377-7F78151E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72" y="3492741"/>
                <a:ext cx="720080" cy="72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18B735-8F20-8D43-9FD9-195CF14695E5}"/>
                  </a:ext>
                </a:extLst>
              </p:cNvPr>
              <p:cNvSpPr/>
              <p:nvPr/>
            </p:nvSpPr>
            <p:spPr>
              <a:xfrm>
                <a:off x="5843972" y="4290803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18B735-8F20-8D43-9FD9-195CF1469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72" y="4290803"/>
                <a:ext cx="720080" cy="72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F28B12E-141F-D141-8B63-D9FD05088E94}"/>
                  </a:ext>
                </a:extLst>
              </p:cNvPr>
              <p:cNvSpPr/>
              <p:nvPr/>
            </p:nvSpPr>
            <p:spPr>
              <a:xfrm>
                <a:off x="5843972" y="5088865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F28B12E-141F-D141-8B63-D9FD05088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72" y="5088865"/>
                <a:ext cx="720080" cy="72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A91D7C-DD71-5243-84FE-0FFAC875A1F3}"/>
                  </a:ext>
                </a:extLst>
              </p:cNvPr>
              <p:cNvSpPr/>
              <p:nvPr/>
            </p:nvSpPr>
            <p:spPr>
              <a:xfrm>
                <a:off x="8544272" y="4290803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A91D7C-DD71-5243-84FE-0FFAC875A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4290803"/>
                <a:ext cx="720080" cy="72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DA5C08-138C-554A-8366-F0F173CC1F2E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863752" y="3852781"/>
            <a:ext cx="1980220" cy="282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20D536-D050-8C48-9127-9CDD9BCDD2B3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863752" y="4134839"/>
            <a:ext cx="1980220" cy="5160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FA165-A290-F24A-AE18-8049ED64E4C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3863752" y="4134839"/>
            <a:ext cx="1980220" cy="131406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577602-F372-7E4C-92E8-CC21E4934AB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845308" y="3852781"/>
            <a:ext cx="1998665" cy="1290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63C965-993B-8C46-A2AC-07CD941923A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845307" y="4665215"/>
            <a:ext cx="1980220" cy="4777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F5ED94-7D14-6E4D-A8CB-F245570103BA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845308" y="5142951"/>
            <a:ext cx="1998665" cy="305954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3FC4B9-E40B-D644-85F9-FC4FEFC7F07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6564052" y="3852781"/>
            <a:ext cx="1980220" cy="7980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9F70E5-C0B4-EB46-A267-077D6D89DA1D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6564052" y="4650843"/>
            <a:ext cx="198022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DCA165-88E7-6D4A-961C-702ED3573B8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6564052" y="4650843"/>
            <a:ext cx="1980220" cy="7980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D48DA1-4C36-E14F-B44E-1AE934970637}"/>
                  </a:ext>
                </a:extLst>
              </p:cNvPr>
              <p:cNvSpPr txBox="1"/>
              <p:nvPr/>
            </p:nvSpPr>
            <p:spPr>
              <a:xfrm>
                <a:off x="2204167" y="5807411"/>
                <a:ext cx="79996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b="1" dirty="0"/>
                  <a:t>Вершины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ru-RU" sz="2400" dirty="0"/>
                  <a:t>вычисляемые переменные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/>
              </a:p>
              <a:p>
                <a:r>
                  <a:rPr lang="ru-RU" sz="2400" b="1" dirty="0"/>
                  <a:t>Ребра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ru-RU" sz="2400" dirty="0"/>
                  <a:t>зависимости</a:t>
                </a:r>
                <a:r>
                  <a:rPr lang="en-US" sz="2400" dirty="0"/>
                  <a:t> (</a:t>
                </a:r>
                <a:r>
                  <a:rPr lang="ru-RU" sz="2400" dirty="0">
                    <a:solidFill>
                      <a:srgbClr val="FF0000"/>
                    </a:solidFill>
                  </a:rPr>
                  <a:t>нам нужен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ru-RU" sz="2400" dirty="0">
                    <a:solidFill>
                      <a:srgbClr val="FF0000"/>
                    </a:solidFill>
                  </a:rPr>
                  <a:t>и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ru-RU" sz="2400" dirty="0">
                    <a:solidFill>
                      <a:srgbClr val="FF0000"/>
                    </a:solidFill>
                  </a:rPr>
                  <a:t>чтобы получить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  <a:endParaRPr lang="ru-RU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D48DA1-4C36-E14F-B44E-1AE934970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167" y="5807411"/>
                <a:ext cx="7999690" cy="830997"/>
              </a:xfrm>
              <a:prstGeom prst="rect">
                <a:avLst/>
              </a:prstGeom>
              <a:blipFill>
                <a:blip r:embed="rId9"/>
                <a:stretch>
                  <a:fillRect l="-1111" t="-2985" r="-159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12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 этого графа есть имя!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r>
              <a:rPr lang="ru-RU" dirty="0"/>
              <a:t>Многослойный персептрон</a:t>
            </a:r>
            <a:r>
              <a:rPr lang="en-US" dirty="0"/>
              <a:t> (MLP):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54D09-CA8C-244B-9D23-DDCDF4CB22A0}"/>
              </a:ext>
            </a:extLst>
          </p:cNvPr>
          <p:cNvSpPr txBox="1"/>
          <p:nvPr/>
        </p:nvSpPr>
        <p:spPr>
          <a:xfrm>
            <a:off x="2380101" y="4594856"/>
            <a:ext cx="203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Входной слой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CD8EC3-878C-2840-B96A-01FFA2547D22}"/>
              </a:ext>
            </a:extLst>
          </p:cNvPr>
          <p:cNvSpPr txBox="1"/>
          <p:nvPr/>
        </p:nvSpPr>
        <p:spPr>
          <a:xfrm>
            <a:off x="5049880" y="4594856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Скрытый слой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0AA685-7674-A241-B508-261E1AC11521}"/>
              </a:ext>
            </a:extLst>
          </p:cNvPr>
          <p:cNvSpPr txBox="1"/>
          <p:nvPr/>
        </p:nvSpPr>
        <p:spPr>
          <a:xfrm>
            <a:off x="7903756" y="4594856"/>
            <a:ext cx="225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Выходной слой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AED93C-B010-4444-ADEF-425650C5E9CA}"/>
                  </a:ext>
                </a:extLst>
              </p:cNvPr>
              <p:cNvSpPr txBox="1"/>
              <p:nvPr/>
            </p:nvSpPr>
            <p:spPr>
              <a:xfrm>
                <a:off x="4797631" y="5311312"/>
                <a:ext cx="7394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Каждая вершина</a:t>
                </a:r>
                <a:r>
                  <a:rPr lang="en-US" sz="2400" dirty="0"/>
                  <a:t> </a:t>
                </a:r>
                <a:r>
                  <a:rPr lang="ru-RU" sz="2400" dirty="0"/>
                  <a:t>называется</a:t>
                </a:r>
                <a:r>
                  <a:rPr lang="en-US" sz="2400" dirty="0"/>
                  <a:t> </a:t>
                </a:r>
                <a:r>
                  <a:rPr lang="ru-RU" sz="2400" b="1" dirty="0"/>
                  <a:t>нейроном</a:t>
                </a:r>
                <a:r>
                  <a:rPr lang="en-US" sz="2400" dirty="0"/>
                  <a:t>: </a:t>
                </a:r>
              </a:p>
              <a:p>
                <a:pPr marL="342900" indent="-342900">
                  <a:buAutoNum type="arabicPeriod"/>
                </a:pPr>
                <a:r>
                  <a:rPr lang="ru-RU" sz="2400" dirty="0"/>
                  <a:t>Линейная комбинация входов</a:t>
                </a:r>
                <a:endParaRPr lang="en-US" sz="2400" dirty="0"/>
              </a:p>
              <a:p>
                <a:pPr marL="342900" indent="-342900">
                  <a:buFontTx/>
                  <a:buAutoNum type="arabicPeriod"/>
                </a:pPr>
                <a:r>
                  <a:rPr lang="ru-RU" sz="2400" dirty="0"/>
                  <a:t>Нелинейная функция </a:t>
                </a:r>
                <a:r>
                  <a:rPr lang="ru-RU" sz="2400" b="1" dirty="0"/>
                  <a:t>активации</a:t>
                </a:r>
                <a:r>
                  <a:rPr lang="ru-RU" sz="2400" dirty="0"/>
                  <a:t> (пример: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𝜎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ru-RU" sz="2400" dirty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AED93C-B010-4444-ADEF-425650C5E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31" y="5311312"/>
                <a:ext cx="7394369" cy="1200329"/>
              </a:xfrm>
              <a:prstGeom prst="rect">
                <a:avLst/>
              </a:prstGeom>
              <a:blipFill>
                <a:blip r:embed="rId3"/>
                <a:stretch>
                  <a:fillRect l="-1201" t="-3125" r="-515"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3C90889-9116-0E4D-A26B-A5EBC1BE41E9}"/>
              </a:ext>
            </a:extLst>
          </p:cNvPr>
          <p:cNvSpPr txBox="1"/>
          <p:nvPr/>
        </p:nvSpPr>
        <p:spPr>
          <a:xfrm>
            <a:off x="2380101" y="5711832"/>
            <a:ext cx="156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Признаки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17F26F4-6350-294B-87C9-2ADCE1EBA222}"/>
                  </a:ext>
                </a:extLst>
              </p:cNvPr>
              <p:cNvSpPr/>
              <p:nvPr/>
            </p:nvSpPr>
            <p:spPr>
              <a:xfrm>
                <a:off x="3035660" y="2162981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17F26F4-6350-294B-87C9-2ADCE1EBA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60" y="2162981"/>
                <a:ext cx="720080" cy="72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ED52F8A-5DE8-0A4E-A0E3-721E72720B3A}"/>
                  </a:ext>
                </a:extLst>
              </p:cNvPr>
              <p:cNvSpPr/>
              <p:nvPr/>
            </p:nvSpPr>
            <p:spPr>
              <a:xfrm>
                <a:off x="3017215" y="3171093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ED52F8A-5DE8-0A4E-A0E3-721E72720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215" y="3171093"/>
                <a:ext cx="720080" cy="72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578FDA7-6C91-AF42-A1BE-0758738935B9}"/>
                  </a:ext>
                </a:extLst>
              </p:cNvPr>
              <p:cNvSpPr/>
              <p:nvPr/>
            </p:nvSpPr>
            <p:spPr>
              <a:xfrm>
                <a:off x="5735960" y="1703180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578FDA7-6C91-AF42-A1BE-075873893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1703180"/>
                <a:ext cx="720080" cy="72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9B7F14-4306-2E4E-AD56-A0CF8F232C95}"/>
                  </a:ext>
                </a:extLst>
              </p:cNvPr>
              <p:cNvSpPr/>
              <p:nvPr/>
            </p:nvSpPr>
            <p:spPr>
              <a:xfrm>
                <a:off x="5735960" y="2678985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9B7F14-4306-2E4E-AD56-A0CF8F232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2678985"/>
                <a:ext cx="720080" cy="72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7942622-F466-5D4E-BA16-6336DB1B3944}"/>
                  </a:ext>
                </a:extLst>
              </p:cNvPr>
              <p:cNvSpPr/>
              <p:nvPr/>
            </p:nvSpPr>
            <p:spPr>
              <a:xfrm>
                <a:off x="5735960" y="3659713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7942622-F466-5D4E-BA16-6336DB1B3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659713"/>
                <a:ext cx="720080" cy="72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6A9FCE3-18B7-1A42-B9B5-A285C54539D5}"/>
                  </a:ext>
                </a:extLst>
              </p:cNvPr>
              <p:cNvSpPr/>
              <p:nvPr/>
            </p:nvSpPr>
            <p:spPr>
              <a:xfrm>
                <a:off x="8436260" y="2678985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6A9FCE3-18B7-1A42-B9B5-A285C5453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60" y="2678985"/>
                <a:ext cx="720080" cy="72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8C9EE2-439B-0D45-A22F-2BEFBE0D1511}"/>
              </a:ext>
            </a:extLst>
          </p:cNvPr>
          <p:cNvCxnSpPr>
            <a:stCxn id="45" idx="6"/>
            <a:endCxn id="49" idx="2"/>
          </p:cNvCxnSpPr>
          <p:nvPr/>
        </p:nvCxnSpPr>
        <p:spPr>
          <a:xfrm flipV="1">
            <a:off x="3755740" y="2063221"/>
            <a:ext cx="1980220" cy="4598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F2174F-322B-184F-8145-9A9923CA0077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>
          <a:xfrm>
            <a:off x="3755740" y="2523021"/>
            <a:ext cx="1980220" cy="5160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B72380-5DA9-7040-94A3-4F267CC83128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3755740" y="2523021"/>
            <a:ext cx="1980220" cy="1496732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A819E1-A3C1-D947-9836-D671524C429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3737296" y="2063221"/>
            <a:ext cx="1998665" cy="1467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11E7472-7DB4-C14E-A5D1-7D1872208E40}"/>
              </a:ext>
            </a:extLst>
          </p:cNvPr>
          <p:cNvCxnSpPr>
            <a:cxnSpLocks/>
            <a:stCxn id="48" idx="6"/>
          </p:cNvCxnSpPr>
          <p:nvPr/>
        </p:nvCxnSpPr>
        <p:spPr>
          <a:xfrm flipV="1">
            <a:off x="3737295" y="3053397"/>
            <a:ext cx="1980220" cy="4777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8F6DDC-0794-BE44-89D8-FECBE657AB6B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3737296" y="3531133"/>
            <a:ext cx="1998665" cy="48862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C98816-FDF0-474B-BD01-B07CFB241F1C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6456040" y="2063221"/>
            <a:ext cx="1980220" cy="9758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6EB540C-4013-EB47-952E-ADF2F2D6EBA4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6456040" y="3039025"/>
            <a:ext cx="198022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3EBB14-D027-4D4C-8DB1-E90A31817E4E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6456040" y="3039025"/>
            <a:ext cx="1980220" cy="98072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8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Почему нейрон?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Нейрон человека: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Математический нейрон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A2B47-FA03-194A-A828-A49C05EE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01" y="1082546"/>
            <a:ext cx="6257777" cy="2674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CB795D4-94BF-284A-A936-E6039722E1C3}"/>
                  </a:ext>
                </a:extLst>
              </p:cNvPr>
              <p:cNvSpPr/>
              <p:nvPr/>
            </p:nvSpPr>
            <p:spPr>
              <a:xfrm>
                <a:off x="4794976" y="4482942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CB795D4-94BF-284A-A936-E6039722E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976" y="4482942"/>
                <a:ext cx="720080" cy="72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73E44E2-E5E0-3F44-868C-5B0847D1B1BD}"/>
                  </a:ext>
                </a:extLst>
              </p:cNvPr>
              <p:cNvSpPr/>
              <p:nvPr/>
            </p:nvSpPr>
            <p:spPr>
              <a:xfrm>
                <a:off x="4794976" y="5243727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73E44E2-E5E0-3F44-868C-5B0847D1B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976" y="5243727"/>
                <a:ext cx="720080" cy="72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E29A623-7274-F346-AEEC-CD2C00561322}"/>
                  </a:ext>
                </a:extLst>
              </p:cNvPr>
              <p:cNvSpPr/>
              <p:nvPr/>
            </p:nvSpPr>
            <p:spPr>
              <a:xfrm>
                <a:off x="7538715" y="5245470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E29A623-7274-F346-AEEC-CD2C00561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715" y="5245470"/>
                <a:ext cx="720080" cy="72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FF5710-564B-8B47-A287-19BB17447A4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5515057" y="4842982"/>
            <a:ext cx="2023659" cy="762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E8524D-CF03-5546-B775-AB39108A8950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5515057" y="5603768"/>
            <a:ext cx="2023659" cy="17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522F01F-C473-3749-8297-1FDF4B612016}"/>
                  </a:ext>
                </a:extLst>
              </p:cNvPr>
              <p:cNvSpPr/>
              <p:nvPr/>
            </p:nvSpPr>
            <p:spPr>
              <a:xfrm>
                <a:off x="4794976" y="6004512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522F01F-C473-3749-8297-1FDF4B612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976" y="6004512"/>
                <a:ext cx="720080" cy="72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DECB74-595D-8642-A58A-F312C72AC37A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 flipV="1">
            <a:off x="5515057" y="5605510"/>
            <a:ext cx="2023659" cy="759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38CF3C5-23B6-BC4E-B287-A61FCAEE917F}"/>
                  </a:ext>
                </a:extLst>
              </p:cNvPr>
              <p:cNvSpPr/>
              <p:nvPr/>
            </p:nvSpPr>
            <p:spPr>
              <a:xfrm>
                <a:off x="8618835" y="5243727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38CF3C5-23B6-BC4E-B287-A61FCAEE9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835" y="5243727"/>
                <a:ext cx="720080" cy="72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9C45D11-8A27-1B4B-869F-AD2447E4C68B}"/>
                  </a:ext>
                </a:extLst>
              </p:cNvPr>
              <p:cNvSpPr/>
              <p:nvPr/>
            </p:nvSpPr>
            <p:spPr>
              <a:xfrm>
                <a:off x="9677131" y="5243727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9C45D11-8A27-1B4B-869F-AD2447E4C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131" y="5243727"/>
                <a:ext cx="720080" cy="72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DBF22D-0BC5-CB4F-88F1-901DCE8078F1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8258795" y="5603768"/>
            <a:ext cx="360040" cy="17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169DE5-C5E8-3543-9318-43C3A75E69FD}"/>
              </a:ext>
            </a:extLst>
          </p:cNvPr>
          <p:cNvCxnSpPr>
            <a:cxnSpLocks/>
            <a:stCxn id="19" idx="6"/>
            <a:endCxn id="42" idx="2"/>
          </p:cNvCxnSpPr>
          <p:nvPr/>
        </p:nvCxnSpPr>
        <p:spPr>
          <a:xfrm>
            <a:off x="9338915" y="5603767"/>
            <a:ext cx="3382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D961183-6EB5-0C49-B7FE-029095529575}"/>
                  </a:ext>
                </a:extLst>
              </p:cNvPr>
              <p:cNvSpPr/>
              <p:nvPr/>
            </p:nvSpPr>
            <p:spPr>
              <a:xfrm>
                <a:off x="5824973" y="3951392"/>
                <a:ext cx="436164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𝜎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D961183-6EB5-0C49-B7FE-029095529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73" y="3951392"/>
                <a:ext cx="4361643" cy="477888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E2442B1-4E69-AE44-90EF-DEA48980C138}"/>
                  </a:ext>
                </a:extLst>
              </p:cNvPr>
              <p:cNvSpPr/>
              <p:nvPr/>
            </p:nvSpPr>
            <p:spPr>
              <a:xfrm>
                <a:off x="6140433" y="4645075"/>
                <a:ext cx="77290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E2442B1-4E69-AE44-90EF-DEA48980C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33" y="4645075"/>
                <a:ext cx="772904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24CC228-567D-F949-8FF5-260D8C1C24B5}"/>
                  </a:ext>
                </a:extLst>
              </p:cNvPr>
              <p:cNvSpPr/>
              <p:nvPr/>
            </p:nvSpPr>
            <p:spPr>
              <a:xfrm>
                <a:off x="5525156" y="5123865"/>
                <a:ext cx="77290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24CC228-567D-F949-8FF5-260D8C1C2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156" y="5123865"/>
                <a:ext cx="772904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D4BEDE5-62E0-8C44-8D06-81FD0302D3EA}"/>
                  </a:ext>
                </a:extLst>
              </p:cNvPr>
              <p:cNvSpPr/>
              <p:nvPr/>
            </p:nvSpPr>
            <p:spPr>
              <a:xfrm>
                <a:off x="6140433" y="6048784"/>
                <a:ext cx="77290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D4BEDE5-62E0-8C44-8D06-81FD0302D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33" y="6048784"/>
                <a:ext cx="772904" cy="4778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AF67C3B1-EC67-DD49-9EDD-D7D7A197D595}"/>
              </a:ext>
            </a:extLst>
          </p:cNvPr>
          <p:cNvSpPr txBox="1"/>
          <p:nvPr/>
        </p:nvSpPr>
        <p:spPr>
          <a:xfrm>
            <a:off x="7321238" y="6133720"/>
            <a:ext cx="437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ru-RU" sz="2400" dirty="0"/>
              <a:t>активируется при корреляции</a:t>
            </a:r>
            <a:r>
              <a:rPr lang="en-US" sz="2400" dirty="0"/>
              <a:t>”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9622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Нужны нелинейности в нейронах!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 anchor="t"/>
              <a:lstStyle/>
              <a:p>
                <a:r>
                  <a:rPr lang="ru-RU" dirty="0"/>
                  <a:t>Давайте попробуем выкинуть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Наш алгоритм становится линейной функцией</a:t>
                </a:r>
                <a:r>
                  <a:rPr lang="en-US" dirty="0"/>
                  <a:t>!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07" t="-2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07664-712A-054B-A1D1-6D0B0C1E49D9}"/>
                  </a:ext>
                </a:extLst>
              </p:cNvPr>
              <p:cNvSpPr/>
              <p:nvPr/>
            </p:nvSpPr>
            <p:spPr>
              <a:xfrm>
                <a:off x="2249098" y="1897125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07664-712A-054B-A1D1-6D0B0C1E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98" y="1897125"/>
                <a:ext cx="720080" cy="72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9E57AE5-AF44-7F49-B225-ED384CA7EB94}"/>
                  </a:ext>
                </a:extLst>
              </p:cNvPr>
              <p:cNvSpPr/>
              <p:nvPr/>
            </p:nvSpPr>
            <p:spPr>
              <a:xfrm>
                <a:off x="2230653" y="2905237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9E57AE5-AF44-7F49-B225-ED384CA7E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653" y="2905237"/>
                <a:ext cx="720080" cy="72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3E215A-5480-654B-9EC8-65E116791746}"/>
                  </a:ext>
                </a:extLst>
              </p:cNvPr>
              <p:cNvSpPr/>
              <p:nvPr/>
            </p:nvSpPr>
            <p:spPr>
              <a:xfrm>
                <a:off x="4220350" y="1897125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3E215A-5480-654B-9EC8-65E116791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50" y="1897125"/>
                <a:ext cx="720080" cy="72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345C32F-110D-024A-A618-309A293DF867}"/>
                  </a:ext>
                </a:extLst>
              </p:cNvPr>
              <p:cNvSpPr/>
              <p:nvPr/>
            </p:nvSpPr>
            <p:spPr>
              <a:xfrm>
                <a:off x="4220350" y="2905237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345C32F-110D-024A-A618-309A293DF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50" y="2905237"/>
                <a:ext cx="720080" cy="72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575B3-05CA-5A4E-BD68-495BFBF401AE}"/>
                  </a:ext>
                </a:extLst>
              </p:cNvPr>
              <p:cNvSpPr/>
              <p:nvPr/>
            </p:nvSpPr>
            <p:spPr>
              <a:xfrm>
                <a:off x="5850007" y="2386792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D575B3-05CA-5A4E-BD68-495BFBF40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007" y="2386792"/>
                <a:ext cx="720080" cy="72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C24310-521C-2D49-938C-BB8FAEED79C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2969178" y="2257165"/>
            <a:ext cx="12511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E01D7D-E50B-2D48-9C64-24B314ECFDD2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969178" y="2257165"/>
            <a:ext cx="1251172" cy="1008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35B47-16BA-3A48-A5C6-B1764D6D614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50734" y="2257165"/>
            <a:ext cx="126961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A397F4-A1B6-FD49-9072-9DD0DA35197C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2950734" y="3265277"/>
            <a:ext cx="126961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8D4EC2-6F91-AF4E-B74A-260DAC7CCC12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4940431" y="2257166"/>
            <a:ext cx="909577" cy="4896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F6CFB4-B95E-2443-B305-5ED34848D98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940431" y="2746833"/>
            <a:ext cx="909577" cy="51844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0A428D-7EEE-404C-BC27-768D0180F573}"/>
                  </a:ext>
                </a:extLst>
              </p:cNvPr>
              <p:cNvSpPr txBox="1"/>
              <p:nvPr/>
            </p:nvSpPr>
            <p:spPr>
              <a:xfrm>
                <a:off x="7072295" y="2025602"/>
                <a:ext cx="276979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0A428D-7EEE-404C-BC27-768D0180F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295" y="2025602"/>
                <a:ext cx="2769796" cy="385555"/>
              </a:xfrm>
              <a:prstGeom prst="rect">
                <a:avLst/>
              </a:prstGeom>
              <a:blipFill>
                <a:blip r:embed="rId8"/>
                <a:stretch>
                  <a:fillRect l="-913" r="-457"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A1289-FB4D-3642-A9F8-ED228C98587E}"/>
                  </a:ext>
                </a:extLst>
              </p:cNvPr>
              <p:cNvSpPr txBox="1"/>
              <p:nvPr/>
            </p:nvSpPr>
            <p:spPr>
              <a:xfrm>
                <a:off x="7072295" y="2543438"/>
                <a:ext cx="276979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A1289-FB4D-3642-A9F8-ED228C985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295" y="2543438"/>
                <a:ext cx="2769796" cy="385555"/>
              </a:xfrm>
              <a:prstGeom prst="rect">
                <a:avLst/>
              </a:prstGeom>
              <a:blipFill>
                <a:blip r:embed="rId9"/>
                <a:stretch>
                  <a:fillRect l="-913" r="-457"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E5CBD7-9F39-3943-B334-734DF47BDC4D}"/>
                  </a:ext>
                </a:extLst>
              </p:cNvPr>
              <p:cNvSpPr txBox="1"/>
              <p:nvPr/>
            </p:nvSpPr>
            <p:spPr>
              <a:xfrm>
                <a:off x="7167727" y="3080611"/>
                <a:ext cx="23262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E5CBD7-9F39-3943-B334-734DF47B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727" y="3080611"/>
                <a:ext cx="2326213" cy="369332"/>
              </a:xfrm>
              <a:prstGeom prst="rect">
                <a:avLst/>
              </a:prstGeom>
              <a:blipFill>
                <a:blip r:embed="rId10"/>
                <a:stretch>
                  <a:fillRect l="-543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7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Обзор </a:t>
            </a:r>
            <a:r>
              <a:rPr lang="en-US" dirty="0"/>
              <a:t>MLP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0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MLP – </a:t>
            </a:r>
            <a:r>
              <a:rPr lang="ru-RU" dirty="0"/>
              <a:t>это простейший пример нейросети</a:t>
            </a:r>
            <a:endParaRPr lang="en-US" dirty="0"/>
          </a:p>
          <a:p>
            <a:r>
              <a:rPr lang="en-US" dirty="0"/>
              <a:t>MLP </a:t>
            </a:r>
            <a:r>
              <a:rPr lang="ru-RU" dirty="0"/>
              <a:t>может иметь много скрытых слоев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Архитектура</a:t>
            </a:r>
            <a:r>
              <a:rPr lang="en-US" dirty="0"/>
              <a:t> MLP:</a:t>
            </a:r>
          </a:p>
          <a:p>
            <a:pPr lvl="1"/>
            <a:r>
              <a:rPr lang="ru-RU" dirty="0"/>
              <a:t>Кол-во слоев</a:t>
            </a:r>
            <a:endParaRPr lang="en-US" dirty="0"/>
          </a:p>
          <a:p>
            <a:pPr lvl="1"/>
            <a:r>
              <a:rPr lang="ru-RU" dirty="0"/>
              <a:t>Кол-во нейронов в каждом слое</a:t>
            </a:r>
            <a:endParaRPr lang="en-US" dirty="0"/>
          </a:p>
          <a:p>
            <a:pPr lvl="1"/>
            <a:r>
              <a:rPr lang="ru-RU" dirty="0"/>
              <a:t>Какую активацию использовать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0D6AE7A-2991-AA43-9A32-E491A2143328}"/>
                  </a:ext>
                </a:extLst>
              </p:cNvPr>
              <p:cNvSpPr/>
              <p:nvPr/>
            </p:nvSpPr>
            <p:spPr>
              <a:xfrm>
                <a:off x="2776704" y="2702716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0D6AE7A-2991-AA43-9A32-E491A2143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04" y="2702716"/>
                <a:ext cx="720080" cy="72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AE5E3A5-4EC5-A54E-B1AD-B58AE4927512}"/>
                  </a:ext>
                </a:extLst>
              </p:cNvPr>
              <p:cNvSpPr/>
              <p:nvPr/>
            </p:nvSpPr>
            <p:spPr>
              <a:xfrm>
                <a:off x="2758259" y="3710828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AE5E3A5-4EC5-A54E-B1AD-B58AE4927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259" y="3710828"/>
                <a:ext cx="720080" cy="72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C34625-3DC1-A84A-9D1A-F2384B49D58B}"/>
                  </a:ext>
                </a:extLst>
              </p:cNvPr>
              <p:cNvSpPr/>
              <p:nvPr/>
            </p:nvSpPr>
            <p:spPr>
              <a:xfrm>
                <a:off x="5008952" y="2440481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C34625-3DC1-A84A-9D1A-F2384B49D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52" y="2440481"/>
                <a:ext cx="720080" cy="72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385C463-F4AC-C442-A32F-287252C8B5D7}"/>
                  </a:ext>
                </a:extLst>
              </p:cNvPr>
              <p:cNvSpPr/>
              <p:nvPr/>
            </p:nvSpPr>
            <p:spPr>
              <a:xfrm>
                <a:off x="5008952" y="3218720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385C463-F4AC-C442-A32F-287252C8B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52" y="3218720"/>
                <a:ext cx="720080" cy="72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537C27-AF22-2544-A419-8C8D4A4CE897}"/>
                  </a:ext>
                </a:extLst>
              </p:cNvPr>
              <p:cNvSpPr/>
              <p:nvPr/>
            </p:nvSpPr>
            <p:spPr>
              <a:xfrm>
                <a:off x="5008952" y="4002962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537C27-AF22-2544-A419-8C8D4A4CE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952" y="4002962"/>
                <a:ext cx="720080" cy="72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C637EB-5931-1C40-8825-1CD30BB5C5F4}"/>
                  </a:ext>
                </a:extLst>
              </p:cNvPr>
              <p:cNvSpPr/>
              <p:nvPr/>
            </p:nvSpPr>
            <p:spPr>
              <a:xfrm>
                <a:off x="8828729" y="3213064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C637EB-5931-1C40-8825-1CD30BB5C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29" y="3213064"/>
                <a:ext cx="720080" cy="72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FEB99B-E1B3-8243-AF49-874632C79481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496784" y="2808800"/>
            <a:ext cx="1512168" cy="2539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20F8A0-5CC4-154A-97FA-6A0F6F8A3228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496784" y="3062756"/>
            <a:ext cx="1512168" cy="5160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6458B9-38E0-C646-AA97-8087F9A259E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496784" y="3062756"/>
            <a:ext cx="1512168" cy="130024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A409E3-C82E-F048-A307-B8DE16AD88F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3478340" y="2800522"/>
            <a:ext cx="1530613" cy="1270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E2C40-5C42-7F43-AB71-F39F11C8A991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478340" y="3573104"/>
            <a:ext cx="1530613" cy="497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CF566B-6E1E-AA4F-9B10-8648F9E477CB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478340" y="4070868"/>
            <a:ext cx="1530613" cy="292134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A1210-770E-714A-8953-82C2BBDB1678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5729032" y="2800522"/>
            <a:ext cx="1673932" cy="33553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A9BA89-0A48-FC44-91FA-B860BAF1D6B9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729032" y="3136054"/>
            <a:ext cx="1673932" cy="44270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E7B70A-57DB-0E4B-9187-772DF193632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729032" y="3136054"/>
            <a:ext cx="1673932" cy="122694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BBE6F8C-1064-EA44-80E2-406FCB135D39}"/>
                  </a:ext>
                </a:extLst>
              </p:cNvPr>
              <p:cNvSpPr/>
              <p:nvPr/>
            </p:nvSpPr>
            <p:spPr>
              <a:xfrm>
                <a:off x="7402964" y="2776014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BBE6F8C-1064-EA44-80E2-406FCB135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964" y="2776014"/>
                <a:ext cx="720080" cy="72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1A1529D-46C6-4C4A-8558-43411FC7F19E}"/>
                  </a:ext>
                </a:extLst>
              </p:cNvPr>
              <p:cNvSpPr/>
              <p:nvPr/>
            </p:nvSpPr>
            <p:spPr>
              <a:xfrm>
                <a:off x="7402964" y="3751819"/>
                <a:ext cx="720080" cy="72008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1A1529D-46C6-4C4A-8558-43411FC7F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964" y="3751819"/>
                <a:ext cx="720080" cy="72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2A69C3-87F7-8A47-94E9-284C9D22F595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5729032" y="2800521"/>
            <a:ext cx="1673932" cy="131133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66EA76-8218-D943-B6FA-734C5B172E23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5729032" y="3578761"/>
            <a:ext cx="1673932" cy="53309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EA193D-F87C-0F49-B9B9-A6453DF0B86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5729032" y="4111860"/>
            <a:ext cx="1673932" cy="251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3C0FF1-7ACE-E14F-8663-7BAA7192E22F}"/>
              </a:ext>
            </a:extLst>
          </p:cNvPr>
          <p:cNvCxnSpPr>
            <a:cxnSpLocks/>
            <a:stCxn id="19" idx="6"/>
            <a:endCxn id="9" idx="2"/>
          </p:cNvCxnSpPr>
          <p:nvPr/>
        </p:nvCxnSpPr>
        <p:spPr>
          <a:xfrm>
            <a:off x="8123045" y="3136054"/>
            <a:ext cx="705685" cy="437050"/>
          </a:xfrm>
          <a:prstGeom prst="straightConnector1">
            <a:avLst/>
          </a:prstGeom>
          <a:ln w="28575">
            <a:solidFill>
              <a:srgbClr val="F05E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03F3FB-7562-C14A-B024-473FD567382A}"/>
              </a:ext>
            </a:extLst>
          </p:cNvPr>
          <p:cNvCxnSpPr>
            <a:cxnSpLocks/>
            <a:stCxn id="20" idx="6"/>
            <a:endCxn id="9" idx="2"/>
          </p:cNvCxnSpPr>
          <p:nvPr/>
        </p:nvCxnSpPr>
        <p:spPr>
          <a:xfrm flipV="1">
            <a:off x="8123045" y="3573105"/>
            <a:ext cx="705685" cy="538755"/>
          </a:xfrm>
          <a:prstGeom prst="straightConnector1">
            <a:avLst/>
          </a:prstGeom>
          <a:ln w="28575">
            <a:solidFill>
              <a:srgbClr val="F05E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14B751F-0BE3-6A4F-89BB-97B10A2DA9B9}"/>
              </a:ext>
            </a:extLst>
          </p:cNvPr>
          <p:cNvSpPr txBox="1"/>
          <p:nvPr/>
        </p:nvSpPr>
        <p:spPr>
          <a:xfrm>
            <a:off x="6087006" y="4905131"/>
            <a:ext cx="63697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Скрытый слой в </a:t>
            </a:r>
            <a:r>
              <a:rPr lang="en-US" sz="2200" dirty="0"/>
              <a:t>MLP </a:t>
            </a:r>
            <a:r>
              <a:rPr lang="ru-RU" sz="2200" dirty="0"/>
              <a:t>называют</a:t>
            </a:r>
            <a:r>
              <a:rPr lang="en-US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Dense layer</a:t>
            </a:r>
            <a:r>
              <a:rPr lang="ru-RU" sz="2200" dirty="0"/>
              <a:t> (плотный)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Fully-connected layer</a:t>
            </a:r>
            <a:r>
              <a:rPr lang="ru-RU" sz="2200" dirty="0"/>
              <a:t> (полно-связный)</a:t>
            </a:r>
          </a:p>
        </p:txBody>
      </p:sp>
    </p:spTree>
    <p:extLst>
      <p:ext uri="{BB962C8B-B14F-4D97-AF65-F5344CB8AC3E}">
        <p14:creationId xmlns:p14="http://schemas.microsoft.com/office/powerpoint/2010/main" val="264030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D2E5-D15B-A145-860E-118AFAD36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найти параметры </a:t>
            </a:r>
            <a:r>
              <a:rPr lang="en-US" dirty="0"/>
              <a:t>MLP?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6299C-CA34-2549-A6BD-FD4339BDD0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Мы знаем как выучить параметры логистической регрессии – </a:t>
            </a:r>
            <a:r>
              <a:rPr lang="en-US" b="1" dirty="0"/>
              <a:t>SGD!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Давайте здесь </a:t>
            </a:r>
            <a:r>
              <a:rPr lang="ru-RU" b="1" dirty="0"/>
              <a:t>сделаем то же самое</a:t>
            </a:r>
            <a:r>
              <a:rPr lang="ru-RU" dirty="0"/>
              <a:t>, ведь финальная функция дифференцируемая!</a:t>
            </a:r>
          </a:p>
          <a:p>
            <a:endParaRPr lang="ru-RU" dirty="0"/>
          </a:p>
          <a:p>
            <a:r>
              <a:rPr lang="ru-RU" dirty="0"/>
              <a:t>Быстрый и эффективный способ вычисления градиента</a:t>
            </a:r>
            <a:r>
              <a:rPr lang="en-US" dirty="0"/>
              <a:t> </a:t>
            </a:r>
            <a:r>
              <a:rPr lang="ru-RU" dirty="0"/>
              <a:t>для любого дифференцируемого графа вычислений называется </a:t>
            </a:r>
            <a:r>
              <a:rPr lang="en-US" b="1" dirty="0"/>
              <a:t>back-propagation (</a:t>
            </a:r>
            <a:r>
              <a:rPr lang="ru-RU" b="1" dirty="0"/>
              <a:t>обратное распространение ошибки</a:t>
            </a:r>
            <a:r>
              <a:rPr lang="en-US" b="1" dirty="0"/>
              <a:t>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8324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Застревает в локальных минимумах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563812" y="1426369"/>
            <a:ext cx="6985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587D0-E0BF-5347-9668-7F080AEE0ECD}"/>
              </a:ext>
            </a:extLst>
          </p:cNvPr>
          <p:cNvSpPr txBox="1"/>
          <p:nvPr/>
        </p:nvSpPr>
        <p:spPr>
          <a:xfrm>
            <a:off x="4425673" y="1638795"/>
            <a:ext cx="3261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/>
              <a:t>На практике – не беда</a:t>
            </a:r>
            <a:r>
              <a:rPr lang="en-US" sz="2400" b="1" dirty="0"/>
              <a:t>!</a:t>
            </a:r>
          </a:p>
          <a:p>
            <a:pPr algn="ctr"/>
            <a:r>
              <a:rPr lang="ru-RU" sz="2400" b="1" dirty="0"/>
              <a:t>Просто перезапустим!</a:t>
            </a:r>
          </a:p>
        </p:txBody>
      </p:sp>
    </p:spTree>
    <p:extLst>
      <p:ext uri="{BB962C8B-B14F-4D97-AF65-F5344CB8AC3E}">
        <p14:creationId xmlns:p14="http://schemas.microsoft.com/office/powerpoint/2010/main" val="92238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Демо в </a:t>
            </a:r>
            <a:r>
              <a:rPr lang="en-US" dirty="0"/>
              <a:t>TensorFlow Playground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9699" y="1479917"/>
            <a:ext cx="11198860" cy="295471"/>
          </a:xfrm>
        </p:spPr>
        <p:txBody>
          <a:bodyPr/>
          <a:lstStyle/>
          <a:p>
            <a:r>
              <a:rPr lang="en-US" dirty="0">
                <a:hlinkClick r:id="rId3"/>
              </a:rPr>
              <a:t>http://playground.tensorflow.org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376" y="2145916"/>
            <a:ext cx="4360229" cy="4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1FE4-AA0B-F345-B23F-761AB174B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Можно решать сложные задачи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51AEAFC-F8A8-464F-BE7D-6801437F776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65" y="1290638"/>
            <a:ext cx="9963894" cy="54149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EE601-8B02-E84F-A126-65F843961AF6}"/>
              </a:ext>
            </a:extLst>
          </p:cNvPr>
          <p:cNvSpPr txBox="1"/>
          <p:nvPr/>
        </p:nvSpPr>
        <p:spPr>
          <a:xfrm>
            <a:off x="4879877" y="6367046"/>
            <a:ext cx="2753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c</a:t>
            </a:r>
            <a:r>
              <a:rPr lang="ru-RU" sz="1600" dirty="0"/>
              <a:t> функцией активации </a:t>
            </a:r>
            <a:r>
              <a:rPr lang="en-US" sz="1600" dirty="0"/>
              <a:t>ReLU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3958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74D7E-CC76-F949-958D-0CB9432F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</a:t>
            </a:r>
            <a:r>
              <a:rPr lang="en-US" dirty="0"/>
              <a:t>SVD </a:t>
            </a:r>
            <a:r>
              <a:rPr lang="ru-RU" dirty="0"/>
              <a:t>к нейросетям</a:t>
            </a:r>
          </a:p>
        </p:txBody>
      </p:sp>
    </p:spTree>
    <p:extLst>
      <p:ext uri="{BB962C8B-B14F-4D97-AF65-F5344CB8AC3E}">
        <p14:creationId xmlns:p14="http://schemas.microsoft.com/office/powerpoint/2010/main" val="117535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59310B-4BC3-9F4E-8D91-A4654BBF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нейросети</a:t>
            </a:r>
          </a:p>
        </p:txBody>
      </p:sp>
    </p:spTree>
    <p:extLst>
      <p:ext uri="{BB962C8B-B14F-4D97-AF65-F5344CB8AC3E}">
        <p14:creationId xmlns:p14="http://schemas.microsoft.com/office/powerpoint/2010/main" val="1550773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D781EF-06C9-4B4D-8147-4EE6EAD71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embedding</a:t>
            </a:r>
            <a:endParaRPr lang="ru-RU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C127AD61-D820-124A-9C5E-DAFED8B109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68848"/>
              </p:ext>
            </p:extLst>
          </p:nvPr>
        </p:nvGraphicFramePr>
        <p:xfrm>
          <a:off x="1903113" y="1921684"/>
          <a:ext cx="4954612" cy="507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0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1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good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movie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very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did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like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227F678-BFD3-B34C-A20D-83306EF86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45995"/>
              </p:ext>
            </p:extLst>
          </p:nvPr>
        </p:nvGraphicFramePr>
        <p:xfrm>
          <a:off x="1917053" y="2658249"/>
          <a:ext cx="4954612" cy="507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en-US" sz="240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en-US" sz="240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en-US" sz="240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en-US" sz="240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en-US" sz="240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8D4152D-83D8-2B45-9C5E-3E426E584C39}"/>
              </a:ext>
            </a:extLst>
          </p:cNvPr>
          <p:cNvSpPr/>
          <p:nvPr/>
        </p:nvSpPr>
        <p:spPr>
          <a:xfrm>
            <a:off x="377066" y="2641765"/>
            <a:ext cx="731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a typeface="Calibri" charset="0"/>
                <a:cs typeface="Calibri" charset="0"/>
              </a:rPr>
              <a:t>very</a:t>
            </a:r>
            <a:endParaRPr lang="en-US" sz="24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C280FC7-2169-924A-87D5-B7F755B15556}"/>
              </a:ext>
            </a:extLst>
          </p:cNvPr>
          <p:cNvSpPr/>
          <p:nvPr/>
        </p:nvSpPr>
        <p:spPr>
          <a:xfrm>
            <a:off x="1205688" y="2697647"/>
            <a:ext cx="558109" cy="44614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08082D-F015-904B-B951-195C43CD0A72}"/>
              </a:ext>
            </a:extLst>
          </p:cNvPr>
          <p:cNvSpPr/>
          <p:nvPr/>
        </p:nvSpPr>
        <p:spPr>
          <a:xfrm>
            <a:off x="3353837" y="4218008"/>
            <a:ext cx="2053163" cy="48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Dense </a:t>
            </a:r>
            <a:r>
              <a:rPr lang="ru-RU" sz="2400" dirty="0"/>
              <a:t>слой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CA548-95F6-3044-AF89-8DC7B64E5ECD}"/>
              </a:ext>
            </a:extLst>
          </p:cNvPr>
          <p:cNvCxnSpPr>
            <a:cxnSpLocks/>
          </p:cNvCxnSpPr>
          <p:nvPr/>
        </p:nvCxnSpPr>
        <p:spPr>
          <a:xfrm>
            <a:off x="1917053" y="3165409"/>
            <a:ext cx="1436784" cy="10525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2AFD3-DBC6-A944-B723-A73977AFD224}"/>
              </a:ext>
            </a:extLst>
          </p:cNvPr>
          <p:cNvCxnSpPr>
            <a:cxnSpLocks/>
          </p:cNvCxnSpPr>
          <p:nvPr/>
        </p:nvCxnSpPr>
        <p:spPr>
          <a:xfrm flipH="1">
            <a:off x="5407000" y="3165409"/>
            <a:ext cx="1464665" cy="10525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F9A6BB-544E-7644-B438-9D402BF0995F}"/>
              </a:ext>
            </a:extLst>
          </p:cNvPr>
          <p:cNvSpPr txBox="1"/>
          <p:nvPr/>
        </p:nvSpPr>
        <p:spPr>
          <a:xfrm>
            <a:off x="3660985" y="4775957"/>
            <a:ext cx="1466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300</a:t>
            </a:r>
            <a:r>
              <a:rPr lang="en-US" sz="2400" dirty="0"/>
              <a:t> </a:t>
            </a:r>
            <a:r>
              <a:rPr lang="ru-RU" sz="2400" dirty="0"/>
              <a:t>чисел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5128B-BA77-994C-8B6D-1D1CFD4AAC7F}"/>
              </a:ext>
            </a:extLst>
          </p:cNvPr>
          <p:cNvSpPr txBox="1"/>
          <p:nvPr/>
        </p:nvSpPr>
        <p:spPr>
          <a:xfrm>
            <a:off x="8770487" y="6117052"/>
            <a:ext cx="31371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Матрица </a:t>
            </a:r>
            <a:r>
              <a:rPr lang="ru-RU" sz="2200" b="1" i="1" dirty="0"/>
              <a:t>имбедингов</a:t>
            </a:r>
            <a:endParaRPr lang="ru-RU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B7FA7-2F99-8246-B930-1A489F06DB99}"/>
              </a:ext>
            </a:extLst>
          </p:cNvPr>
          <p:cNvSpPr txBox="1"/>
          <p:nvPr/>
        </p:nvSpPr>
        <p:spPr>
          <a:xfrm>
            <a:off x="3232255" y="135665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~100</a:t>
            </a:r>
            <a:r>
              <a:rPr lang="ru-RU" sz="2400" dirty="0"/>
              <a:t> тыс.</a:t>
            </a:r>
            <a:r>
              <a:rPr lang="en-US" sz="2400" dirty="0"/>
              <a:t> </a:t>
            </a:r>
            <a:r>
              <a:rPr lang="ru-RU" sz="2400" dirty="0"/>
              <a:t>слов</a:t>
            </a:r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57A1A2-E60E-FC4B-A75A-CE876460CA0B}"/>
              </a:ext>
            </a:extLst>
          </p:cNvPr>
          <p:cNvGrpSpPr/>
          <p:nvPr/>
        </p:nvGrpSpPr>
        <p:grpSpPr>
          <a:xfrm>
            <a:off x="7180896" y="3658704"/>
            <a:ext cx="3637193" cy="2243034"/>
            <a:chOff x="7680362" y="3165409"/>
            <a:chExt cx="3637193" cy="22430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11E48A6-F1F0-E544-B24F-E03D8BC066B7}"/>
                </a:ext>
              </a:extLst>
            </p:cNvPr>
            <p:cNvGrpSpPr/>
            <p:nvPr/>
          </p:nvGrpSpPr>
          <p:grpSpPr>
            <a:xfrm>
              <a:off x="7680362" y="3165409"/>
              <a:ext cx="3637193" cy="2243034"/>
              <a:chOff x="356260" y="4801982"/>
              <a:chExt cx="1397600" cy="86189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254C30-A84A-9149-B539-7507E117F448}"/>
                  </a:ext>
                </a:extLst>
              </p:cNvPr>
              <p:cNvSpPr/>
              <p:nvPr/>
            </p:nvSpPr>
            <p:spPr>
              <a:xfrm>
                <a:off x="1385725" y="4801982"/>
                <a:ext cx="368135" cy="8618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F9C82C-5231-9840-9053-32F0108C8D31}"/>
                  </a:ext>
                </a:extLst>
              </p:cNvPr>
              <p:cNvSpPr/>
              <p:nvPr/>
            </p:nvSpPr>
            <p:spPr>
              <a:xfrm>
                <a:off x="356260" y="5158900"/>
                <a:ext cx="843148" cy="1256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797E8-E351-984B-9335-EEB6FEB1E0CF}"/>
                  </a:ext>
                </a:extLst>
              </p:cNvPr>
              <p:cNvSpPr/>
              <p:nvPr/>
            </p:nvSpPr>
            <p:spPr>
              <a:xfrm>
                <a:off x="841447" y="5158899"/>
                <a:ext cx="105038" cy="12562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721D47-AB0F-CA4D-BF9F-5D2A49074B68}"/>
                  </a:ext>
                </a:extLst>
              </p:cNvPr>
              <p:cNvSpPr/>
              <p:nvPr/>
            </p:nvSpPr>
            <p:spPr>
              <a:xfrm>
                <a:off x="1385724" y="5382172"/>
                <a:ext cx="368135" cy="12162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embedding</a:t>
                </a:r>
                <a:endParaRPr lang="ru-RU" sz="1200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3207A7-6985-4E4E-B205-A58DB25C7189}"/>
                </a:ext>
              </a:extLst>
            </p:cNvPr>
            <p:cNvSpPr txBox="1"/>
            <p:nvPr/>
          </p:nvSpPr>
          <p:spPr>
            <a:xfrm>
              <a:off x="9967018" y="40730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14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82B42-878C-194A-92BF-1E4EC4706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Funk SVD</a:t>
            </a:r>
            <a:r>
              <a:rPr lang="ru-RU" dirty="0"/>
              <a:t> как нейросеть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4BC9ACA-9638-F34A-A0A3-3B96ED8077F8}"/>
              </a:ext>
            </a:extLst>
          </p:cNvPr>
          <p:cNvGraphicFramePr>
            <a:graphicFrameLocks noGrp="1"/>
          </p:cNvGraphicFramePr>
          <p:nvPr/>
        </p:nvGraphicFramePr>
        <p:xfrm>
          <a:off x="3752681" y="3882095"/>
          <a:ext cx="1500876" cy="401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92">
                  <a:extLst>
                    <a:ext uri="{9D8B030D-6E8A-4147-A177-3AD203B41FA5}">
                      <a16:colId xmlns:a16="http://schemas.microsoft.com/office/drawing/2014/main" val="3005155392"/>
                    </a:ext>
                  </a:extLst>
                </a:gridCol>
                <a:gridCol w="500292">
                  <a:extLst>
                    <a:ext uri="{9D8B030D-6E8A-4147-A177-3AD203B41FA5}">
                      <a16:colId xmlns:a16="http://schemas.microsoft.com/office/drawing/2014/main" val="3510623196"/>
                    </a:ext>
                  </a:extLst>
                </a:gridCol>
                <a:gridCol w="500292">
                  <a:extLst>
                    <a:ext uri="{9D8B030D-6E8A-4147-A177-3AD203B41FA5}">
                      <a16:colId xmlns:a16="http://schemas.microsoft.com/office/drawing/2014/main" val="1314378490"/>
                    </a:ext>
                  </a:extLst>
                </a:gridCol>
              </a:tblGrid>
              <a:tr h="401075"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41152" marR="41152" marT="20576" marB="20576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41152" marR="41152" marT="20576" marB="20576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41152" marR="41152" marT="20576" marB="20576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5646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A82299A1-540E-C140-AED0-2BD264BEBEA6}"/>
              </a:ext>
            </a:extLst>
          </p:cNvPr>
          <p:cNvGrpSpPr/>
          <p:nvPr/>
        </p:nvGrpSpPr>
        <p:grpSpPr>
          <a:xfrm>
            <a:off x="3535160" y="2549909"/>
            <a:ext cx="5231235" cy="2827353"/>
            <a:chOff x="8971852" y="6165769"/>
            <a:chExt cx="5017065" cy="26262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85C356-315F-8B46-9843-D69368A44CA0}"/>
                </a:ext>
              </a:extLst>
            </p:cNvPr>
            <p:cNvSpPr txBox="1"/>
            <p:nvPr/>
          </p:nvSpPr>
          <p:spPr>
            <a:xfrm>
              <a:off x="8971852" y="8088726"/>
              <a:ext cx="1856662" cy="703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" dirty="0"/>
                <a:t>User </a:t>
              </a:r>
              <a:br>
                <a:rPr lang="en-US" sz="2160" dirty="0"/>
              </a:br>
              <a:r>
                <a:rPr lang="en-US" sz="2160" dirty="0"/>
                <a:t>embedding</a:t>
              </a:r>
              <a:endParaRPr lang="ru-RU" sz="216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373782-6A01-9843-B489-CD922C6060F9}"/>
                </a:ext>
              </a:extLst>
            </p:cNvPr>
            <p:cNvSpPr txBox="1"/>
            <p:nvPr/>
          </p:nvSpPr>
          <p:spPr>
            <a:xfrm>
              <a:off x="12172195" y="8088726"/>
              <a:ext cx="1816722" cy="703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" dirty="0"/>
                <a:t>Item </a:t>
              </a:r>
              <a:br>
                <a:rPr lang="en-US" sz="2160" dirty="0"/>
              </a:br>
              <a:r>
                <a:rPr lang="en-US" sz="2160" dirty="0"/>
                <a:t>embedding</a:t>
              </a:r>
              <a:endParaRPr lang="ru-RU" sz="216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76FB67-806C-F645-AD27-BF77943F3279}"/>
                </a:ext>
              </a:extLst>
            </p:cNvPr>
            <p:cNvSpPr/>
            <p:nvPr/>
          </p:nvSpPr>
          <p:spPr>
            <a:xfrm>
              <a:off x="10956786" y="6594926"/>
              <a:ext cx="1021278" cy="4512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10" b="1" dirty="0"/>
                <a:t>dot</a:t>
              </a:r>
              <a:endParaRPr lang="ru-RU" sz="1710" b="1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D95F0E1-840B-B24A-B42A-80CB379AF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0183" y="6980102"/>
              <a:ext cx="1206166" cy="410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882FDD-C382-B241-AEEB-1E22FBC6E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28501" y="6980102"/>
              <a:ext cx="1256850" cy="410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71B761-D077-CC4B-9BB8-F6C075593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7425" y="6165769"/>
              <a:ext cx="0" cy="4291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A3D920F-A234-F24F-87BE-DEEB5F33B39A}"/>
              </a:ext>
            </a:extLst>
          </p:cNvPr>
          <p:cNvGraphicFramePr>
            <a:graphicFrameLocks noGrp="1"/>
          </p:cNvGraphicFramePr>
          <p:nvPr/>
        </p:nvGraphicFramePr>
        <p:xfrm>
          <a:off x="7068819" y="3882095"/>
          <a:ext cx="1500876" cy="401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92">
                  <a:extLst>
                    <a:ext uri="{9D8B030D-6E8A-4147-A177-3AD203B41FA5}">
                      <a16:colId xmlns:a16="http://schemas.microsoft.com/office/drawing/2014/main" val="3005155392"/>
                    </a:ext>
                  </a:extLst>
                </a:gridCol>
                <a:gridCol w="500292">
                  <a:extLst>
                    <a:ext uri="{9D8B030D-6E8A-4147-A177-3AD203B41FA5}">
                      <a16:colId xmlns:a16="http://schemas.microsoft.com/office/drawing/2014/main" val="3510623196"/>
                    </a:ext>
                  </a:extLst>
                </a:gridCol>
                <a:gridCol w="500292">
                  <a:extLst>
                    <a:ext uri="{9D8B030D-6E8A-4147-A177-3AD203B41FA5}">
                      <a16:colId xmlns:a16="http://schemas.microsoft.com/office/drawing/2014/main" val="1314378490"/>
                    </a:ext>
                  </a:extLst>
                </a:gridCol>
              </a:tblGrid>
              <a:tr h="401075"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41152" marR="41152" marT="20576" marB="2057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41152" marR="41152" marT="20576" marB="2057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41152" marR="41152" marT="20576" marB="20576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564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4E5DCEF-6C98-A048-AFCB-BCDD16838D2A}"/>
              </a:ext>
            </a:extLst>
          </p:cNvPr>
          <p:cNvSpPr txBox="1"/>
          <p:nvPr/>
        </p:nvSpPr>
        <p:spPr>
          <a:xfrm>
            <a:off x="4271048" y="1851722"/>
            <a:ext cx="373243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60" dirty="0"/>
              <a:t>Обучаем при помощи </a:t>
            </a:r>
            <a:r>
              <a:rPr lang="en-US" sz="2160" dirty="0"/>
              <a:t>SGD</a:t>
            </a:r>
            <a:endParaRPr lang="ru-RU" sz="216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A65919-FE38-1A49-961E-B90E7313B2A0}"/>
              </a:ext>
            </a:extLst>
          </p:cNvPr>
          <p:cNvSpPr/>
          <p:nvPr/>
        </p:nvSpPr>
        <p:spPr>
          <a:xfrm>
            <a:off x="10172112" y="6534790"/>
            <a:ext cx="1816523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10" dirty="0">
                <a:hlinkClick r:id="rId2"/>
              </a:rPr>
              <a:t>https://arxiv.org/pdf/1707.07435.pdf</a:t>
            </a:r>
            <a:endParaRPr lang="ru-RU" sz="8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681BA-AB00-8747-B88F-BF09C73800E0}"/>
              </a:ext>
            </a:extLst>
          </p:cNvPr>
          <p:cNvSpPr txBox="1"/>
          <p:nvPr/>
        </p:nvSpPr>
        <p:spPr>
          <a:xfrm>
            <a:off x="6786447" y="3050188"/>
            <a:ext cx="292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Скалярное произведение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60069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1A5B-DF3D-5540-9E82-4FEB63B9E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Content-boosted CF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FD4B2-40AA-034B-8A00-E0040CE1A70F}"/>
              </a:ext>
            </a:extLst>
          </p:cNvPr>
          <p:cNvSpPr txBox="1"/>
          <p:nvPr/>
        </p:nvSpPr>
        <p:spPr>
          <a:xfrm>
            <a:off x="3148905" y="5075449"/>
            <a:ext cx="59416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60" dirty="0"/>
              <a:t>Контент бывает разный, например, картинки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D25F4-387F-4A48-8E2B-6BBAF11DD14D}"/>
              </a:ext>
            </a:extLst>
          </p:cNvPr>
          <p:cNvSpPr/>
          <p:nvPr/>
        </p:nvSpPr>
        <p:spPr>
          <a:xfrm>
            <a:off x="10176809" y="6501933"/>
            <a:ext cx="1816523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10" dirty="0">
                <a:hlinkClick r:id="rId2"/>
              </a:rPr>
              <a:t>https://arxiv.org/pdf/1510.01784.pdf</a:t>
            </a:r>
            <a:endParaRPr lang="en-US" sz="81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078C74-205A-8A40-AB4A-5D54E10001AC}"/>
              </a:ext>
            </a:extLst>
          </p:cNvPr>
          <p:cNvGrpSpPr/>
          <p:nvPr/>
        </p:nvGrpSpPr>
        <p:grpSpPr>
          <a:xfrm>
            <a:off x="1722690" y="2279911"/>
            <a:ext cx="8537887" cy="2557604"/>
            <a:chOff x="1722690" y="2279911"/>
            <a:chExt cx="8537887" cy="2557604"/>
          </a:xfrm>
        </p:grpSpPr>
        <p:pic>
          <p:nvPicPr>
            <p:cNvPr id="4" name="Content Placeholder 12">
              <a:extLst>
                <a:ext uri="{FF2B5EF4-FFF2-40B4-BE49-F238E27FC236}">
                  <a16:creationId xmlns:a16="http://schemas.microsoft.com/office/drawing/2014/main" id="{088BED70-5CCD-5242-8393-704F3E33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4206" y="2279911"/>
              <a:ext cx="8396371" cy="25479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A08A8C-3463-AA41-BC53-CE2937B6F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2691" y="2588384"/>
              <a:ext cx="1568585" cy="20914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0B12A0-A745-0F43-8FD5-0359117D1CA9}"/>
                </a:ext>
              </a:extLst>
            </p:cNvPr>
            <p:cNvSpPr/>
            <p:nvPr/>
          </p:nvSpPr>
          <p:spPr>
            <a:xfrm>
              <a:off x="1722691" y="2279911"/>
              <a:ext cx="1426213" cy="43728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1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42FC70-26EF-064A-9F6C-F47699BAE4E7}"/>
                </a:ext>
              </a:extLst>
            </p:cNvPr>
            <p:cNvSpPr/>
            <p:nvPr/>
          </p:nvSpPr>
          <p:spPr>
            <a:xfrm>
              <a:off x="3291276" y="4018151"/>
              <a:ext cx="365604" cy="778142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1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26D87D-4247-EF45-ACCD-B200B6906BF2}"/>
                </a:ext>
              </a:extLst>
            </p:cNvPr>
            <p:cNvSpPr/>
            <p:nvPr/>
          </p:nvSpPr>
          <p:spPr>
            <a:xfrm>
              <a:off x="1722690" y="4619501"/>
              <a:ext cx="1426213" cy="21801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1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44A12A-94A2-F04A-BD02-940D587A07FA}"/>
              </a:ext>
            </a:extLst>
          </p:cNvPr>
          <p:cNvSpPr txBox="1"/>
          <p:nvPr/>
        </p:nvSpPr>
        <p:spPr>
          <a:xfrm>
            <a:off x="2660177" y="1632689"/>
            <a:ext cx="68044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60" dirty="0"/>
              <a:t>Добавим в профиль товара имбединг его контента!</a:t>
            </a:r>
          </a:p>
        </p:txBody>
      </p:sp>
    </p:spTree>
    <p:extLst>
      <p:ext uri="{BB962C8B-B14F-4D97-AF65-F5344CB8AC3E}">
        <p14:creationId xmlns:p14="http://schemas.microsoft.com/office/powerpoint/2010/main" val="251808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CFD156-7632-6B47-9CBC-C26653B0F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Collaborative Filtering</a:t>
            </a:r>
            <a:endParaRPr lang="ru-RU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198DCFD-0F84-7549-B733-5AB3BD311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" t="1592" r="1999" b="2361"/>
          <a:stretch/>
        </p:blipFill>
        <p:spPr>
          <a:xfrm>
            <a:off x="2876953" y="1576353"/>
            <a:ext cx="5692347" cy="4067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0FEB4B-AA1E-2F48-98A0-D53BD3D320FA}"/>
              </a:ext>
            </a:extLst>
          </p:cNvPr>
          <p:cNvSpPr txBox="1"/>
          <p:nvPr/>
        </p:nvSpPr>
        <p:spPr>
          <a:xfrm>
            <a:off x="8877780" y="2730121"/>
            <a:ext cx="189104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60" dirty="0"/>
              <a:t>В онлайне считать затратно</a:t>
            </a:r>
          </a:p>
        </p:txBody>
      </p:sp>
    </p:spTree>
    <p:extLst>
      <p:ext uri="{BB962C8B-B14F-4D97-AF65-F5344CB8AC3E}">
        <p14:creationId xmlns:p14="http://schemas.microsoft.com/office/powerpoint/2010/main" val="255521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FEA-A125-A941-82D6-37695E706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DSSM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57AE4B-B85F-E541-8122-EE633382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57" y="1805039"/>
            <a:ext cx="4574421" cy="3825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86AA1-7300-E84F-8140-3CBB7851777A}"/>
              </a:ext>
            </a:extLst>
          </p:cNvPr>
          <p:cNvSpPr txBox="1"/>
          <p:nvPr/>
        </p:nvSpPr>
        <p:spPr>
          <a:xfrm>
            <a:off x="3856247" y="5756037"/>
            <a:ext cx="192703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0" dirty="0"/>
              <a:t>Признаки пользователя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EA0FE-F7A2-1E44-B047-A91300DB7C11}"/>
              </a:ext>
            </a:extLst>
          </p:cNvPr>
          <p:cNvSpPr txBox="1"/>
          <p:nvPr/>
        </p:nvSpPr>
        <p:spPr>
          <a:xfrm>
            <a:off x="6368051" y="5756037"/>
            <a:ext cx="18377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0" dirty="0"/>
              <a:t>Признаки товара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5A298-A680-434C-A0BB-6BFA265BE7F5}"/>
              </a:ext>
            </a:extLst>
          </p:cNvPr>
          <p:cNvSpPr txBox="1"/>
          <p:nvPr/>
        </p:nvSpPr>
        <p:spPr>
          <a:xfrm>
            <a:off x="9143575" y="5756037"/>
            <a:ext cx="171066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60" dirty="0">
                <a:solidFill>
                  <a:schemeClr val="accent1"/>
                </a:solidFill>
              </a:rPr>
              <a:t>Например: </a:t>
            </a:r>
          </a:p>
          <a:p>
            <a:r>
              <a:rPr lang="ru-RU" sz="2160" dirty="0">
                <a:solidFill>
                  <a:schemeClr val="accent1"/>
                </a:solidFill>
              </a:rPr>
              <a:t>мешки слов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0E03-E513-DD4B-85D0-431A84DDB704}"/>
              </a:ext>
            </a:extLst>
          </p:cNvPr>
          <p:cNvSpPr txBox="1"/>
          <p:nvPr/>
        </p:nvSpPr>
        <p:spPr>
          <a:xfrm>
            <a:off x="4694341" y="1229171"/>
            <a:ext cx="28309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60" dirty="0"/>
              <a:t>Работает в онлайне!</a:t>
            </a:r>
          </a:p>
        </p:txBody>
      </p:sp>
    </p:spTree>
    <p:extLst>
      <p:ext uri="{BB962C8B-B14F-4D97-AF65-F5344CB8AC3E}">
        <p14:creationId xmlns:p14="http://schemas.microsoft.com/office/powerpoint/2010/main" val="3670514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00ED-83BA-1142-A4DC-91739E34F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DL </a:t>
            </a:r>
            <a:r>
              <a:rPr lang="ru-RU" dirty="0"/>
              <a:t>фреймворк – это удобно!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292894-8A20-3A46-9501-CB0F90B70F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ru-RU" dirty="0"/>
              <a:t>Можно использовать крутые оптимайзеры (</a:t>
            </a:r>
            <a:r>
              <a:rPr lang="en-US" dirty="0"/>
              <a:t>Adam, …)</a:t>
            </a:r>
          </a:p>
          <a:p>
            <a:pPr lvl="2"/>
            <a:r>
              <a:rPr lang="ru-RU" dirty="0"/>
              <a:t>Можно имбеддить картинки, текст, …</a:t>
            </a:r>
          </a:p>
          <a:p>
            <a:pPr lvl="2"/>
            <a:endParaRPr lang="en-US" dirty="0"/>
          </a:p>
          <a:p>
            <a:pPr lvl="2"/>
            <a:r>
              <a:rPr lang="ru-RU" dirty="0"/>
              <a:t>Описываем какие взаимосвязи имеют смысл</a:t>
            </a:r>
            <a:r>
              <a:rPr lang="en-US" dirty="0"/>
              <a:t>.</a:t>
            </a:r>
            <a:endParaRPr lang="ru-RU" dirty="0"/>
          </a:p>
          <a:p>
            <a:pPr lvl="2"/>
            <a:r>
              <a:rPr lang="ru-RU" dirty="0"/>
              <a:t>Детали выучит сеть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9747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874-2242-9642-9F60-11FDB4709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Задача: домены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u-RU" dirty="0">
                <a:sym typeface="Wingdings" pitchFamily="2" charset="2"/>
              </a:rPr>
              <a:t>видео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E1F05C-676D-EF4F-BE8D-CF247495F00D}"/>
                  </a:ext>
                </a:extLst>
              </p:cNvPr>
              <p:cNvSpPr txBox="1"/>
              <p:nvPr/>
            </p:nvSpPr>
            <p:spPr>
              <a:xfrm>
                <a:off x="2252248" y="2948267"/>
                <a:ext cx="543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6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16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E1F05C-676D-EF4F-BE8D-CF247495F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248" y="2948267"/>
                <a:ext cx="543995" cy="424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F1C95C-B38B-2B4F-8E1A-83C4FFE223E8}"/>
              </a:ext>
            </a:extLst>
          </p:cNvPr>
          <p:cNvGraphicFramePr>
            <a:graphicFrameLocks noGrp="1"/>
          </p:cNvGraphicFramePr>
          <p:nvPr/>
        </p:nvGraphicFramePr>
        <p:xfrm>
          <a:off x="3322717" y="2929503"/>
          <a:ext cx="1131762" cy="417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254">
                  <a:extLst>
                    <a:ext uri="{9D8B030D-6E8A-4147-A177-3AD203B41FA5}">
                      <a16:colId xmlns:a16="http://schemas.microsoft.com/office/drawing/2014/main" val="3005155392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3510623196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1314378490"/>
                    </a:ext>
                  </a:extLst>
                </a:gridCol>
              </a:tblGrid>
              <a:tr h="411517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564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7BD16B-0C64-1C49-B5EA-FD628A14FA8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796243" y="3138293"/>
            <a:ext cx="526474" cy="22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A585D-C2CF-DC42-B951-3CB96D3A9897}"/>
                  </a:ext>
                </a:extLst>
              </p:cNvPr>
              <p:cNvSpPr txBox="1"/>
              <p:nvPr/>
            </p:nvSpPr>
            <p:spPr>
              <a:xfrm>
                <a:off x="2227950" y="3489505"/>
                <a:ext cx="550407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6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16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A585D-C2CF-DC42-B951-3CB96D3A9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950" y="3489505"/>
                <a:ext cx="550407" cy="424732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6887F-1908-0A42-A707-20DC496AB1E3}"/>
              </a:ext>
            </a:extLst>
          </p:cNvPr>
          <p:cNvGraphicFramePr>
            <a:graphicFrameLocks noGrp="1"/>
          </p:cNvGraphicFramePr>
          <p:nvPr/>
        </p:nvGraphicFramePr>
        <p:xfrm>
          <a:off x="3322717" y="3471029"/>
          <a:ext cx="1131762" cy="417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254">
                  <a:extLst>
                    <a:ext uri="{9D8B030D-6E8A-4147-A177-3AD203B41FA5}">
                      <a16:colId xmlns:a16="http://schemas.microsoft.com/office/drawing/2014/main" val="3005155392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3510623196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1314378490"/>
                    </a:ext>
                  </a:extLst>
                </a:gridCol>
              </a:tblGrid>
              <a:tr h="413515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5646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F4313-2CCC-A34E-BCDC-0DF8779BE0E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2778357" y="3679819"/>
            <a:ext cx="544360" cy="22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709ABF-28B0-8646-A43A-0E07A8B1EAA2}"/>
                  </a:ext>
                </a:extLst>
              </p:cNvPr>
              <p:cNvSpPr txBox="1"/>
              <p:nvPr/>
            </p:nvSpPr>
            <p:spPr>
              <a:xfrm>
                <a:off x="2240099" y="4407600"/>
                <a:ext cx="568297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6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16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709ABF-28B0-8646-A43A-0E07A8B1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099" y="4407600"/>
                <a:ext cx="568297" cy="424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A57CD9-95BF-6F48-BF25-EE7D18B23F25}"/>
              </a:ext>
            </a:extLst>
          </p:cNvPr>
          <p:cNvGraphicFramePr>
            <a:graphicFrameLocks noGrp="1"/>
          </p:cNvGraphicFramePr>
          <p:nvPr/>
        </p:nvGraphicFramePr>
        <p:xfrm>
          <a:off x="3322717" y="4387197"/>
          <a:ext cx="1131762" cy="417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254">
                  <a:extLst>
                    <a:ext uri="{9D8B030D-6E8A-4147-A177-3AD203B41FA5}">
                      <a16:colId xmlns:a16="http://schemas.microsoft.com/office/drawing/2014/main" val="3005155392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3510623196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1314378490"/>
                    </a:ext>
                  </a:extLst>
                </a:gridCol>
              </a:tblGrid>
              <a:tr h="414794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5646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4AADB8-6491-C948-9BCA-C770F25C1BD2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808396" y="4595987"/>
            <a:ext cx="514321" cy="23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FC323-0599-0A4B-8CDE-2A463F1E508F}"/>
              </a:ext>
            </a:extLst>
          </p:cNvPr>
          <p:cNvSpPr txBox="1"/>
          <p:nvPr/>
        </p:nvSpPr>
        <p:spPr>
          <a:xfrm>
            <a:off x="3763632" y="3893816"/>
            <a:ext cx="4619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/>
              <a:t>…</a:t>
            </a:r>
            <a:endParaRPr lang="ru-RU" sz="216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0BCAA11-FCF2-4741-BBD2-CC3A669BF09E}"/>
              </a:ext>
            </a:extLst>
          </p:cNvPr>
          <p:cNvGraphicFramePr>
            <a:graphicFrameLocks noGrp="1"/>
          </p:cNvGraphicFramePr>
          <p:nvPr/>
        </p:nvGraphicFramePr>
        <p:xfrm>
          <a:off x="5587742" y="3489505"/>
          <a:ext cx="1131762" cy="417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254">
                  <a:extLst>
                    <a:ext uri="{9D8B030D-6E8A-4147-A177-3AD203B41FA5}">
                      <a16:colId xmlns:a16="http://schemas.microsoft.com/office/drawing/2014/main" val="3005155392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3510623196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1314378490"/>
                    </a:ext>
                  </a:extLst>
                </a:gridCol>
              </a:tblGrid>
              <a:tr h="411517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marL="82299" marR="82299" marT="41150" marB="41150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5646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42CDB7-C052-7242-8DCC-F27EAB88A492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454479" y="3138293"/>
            <a:ext cx="1133263" cy="560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BD5A13-C7DC-1B4E-A2BA-9BC7A36F9E66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4454479" y="3679819"/>
            <a:ext cx="1133263" cy="18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A826A1-1324-9546-8F9D-FE7F8E5EDE6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4454479" y="3698295"/>
            <a:ext cx="1133263" cy="8976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46D5BF-3929-9746-9541-6C657FFD4AC8}"/>
                  </a:ext>
                </a:extLst>
              </p:cNvPr>
              <p:cNvSpPr txBox="1"/>
              <p:nvPr/>
            </p:nvSpPr>
            <p:spPr>
              <a:xfrm>
                <a:off x="4793822" y="2859185"/>
                <a:ext cx="52879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6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16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46D5BF-3929-9746-9541-6C657FFD4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22" y="2859185"/>
                <a:ext cx="528799" cy="424732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4C23CE-7991-8A45-B9FA-78D18CFA05E3}"/>
                  </a:ext>
                </a:extLst>
              </p:cNvPr>
              <p:cNvSpPr txBox="1"/>
              <p:nvPr/>
            </p:nvSpPr>
            <p:spPr>
              <a:xfrm>
                <a:off x="4762354" y="4305451"/>
                <a:ext cx="55104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6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16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16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4C23CE-7991-8A45-B9FA-78D18CFA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354" y="4305451"/>
                <a:ext cx="551048" cy="424732"/>
              </a:xfrm>
              <a:prstGeom prst="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DD91A08-D057-A746-AE42-4708CD77CD34}"/>
              </a:ext>
            </a:extLst>
          </p:cNvPr>
          <p:cNvSpPr txBox="1"/>
          <p:nvPr/>
        </p:nvSpPr>
        <p:spPr>
          <a:xfrm>
            <a:off x="5376808" y="4139234"/>
            <a:ext cx="155363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60" dirty="0"/>
              <a:t>User </a:t>
            </a:r>
            <a:br>
              <a:rPr lang="en-US" sz="2160" dirty="0"/>
            </a:br>
            <a:r>
              <a:rPr lang="en-US" sz="2160" dirty="0"/>
              <a:t>embedding</a:t>
            </a:r>
            <a:endParaRPr lang="ru-RU" sz="216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E01AAD-97B3-2247-B6A8-76A993E0168C}"/>
              </a:ext>
            </a:extLst>
          </p:cNvPr>
          <p:cNvSpPr txBox="1"/>
          <p:nvPr/>
        </p:nvSpPr>
        <p:spPr>
          <a:xfrm>
            <a:off x="3042853" y="4951433"/>
            <a:ext cx="169148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60" dirty="0"/>
              <a:t>Domain </a:t>
            </a:r>
          </a:p>
          <a:p>
            <a:pPr algn="ctr"/>
            <a:r>
              <a:rPr lang="en-US" sz="2160" dirty="0"/>
              <a:t>embeddings</a:t>
            </a:r>
            <a:endParaRPr lang="ru-RU" sz="2160" dirty="0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0E6C688-40C6-A549-A5E2-84E5C2AAFAFA}"/>
              </a:ext>
            </a:extLst>
          </p:cNvPr>
          <p:cNvGraphicFramePr>
            <a:graphicFrameLocks noGrp="1"/>
          </p:cNvGraphicFramePr>
          <p:nvPr/>
        </p:nvGraphicFramePr>
        <p:xfrm>
          <a:off x="8455057" y="3470740"/>
          <a:ext cx="1131762" cy="417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254">
                  <a:extLst>
                    <a:ext uri="{9D8B030D-6E8A-4147-A177-3AD203B41FA5}">
                      <a16:colId xmlns:a16="http://schemas.microsoft.com/office/drawing/2014/main" val="3005155392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3510623196"/>
                    </a:ext>
                  </a:extLst>
                </a:gridCol>
                <a:gridCol w="377254">
                  <a:extLst>
                    <a:ext uri="{9D8B030D-6E8A-4147-A177-3AD203B41FA5}">
                      <a16:colId xmlns:a16="http://schemas.microsoft.com/office/drawing/2014/main" val="1314378490"/>
                    </a:ext>
                  </a:extLst>
                </a:gridCol>
              </a:tblGrid>
              <a:tr h="411517">
                <a:tc>
                  <a:txBody>
                    <a:bodyPr/>
                    <a:lstStyle/>
                    <a:p>
                      <a:endParaRPr lang="ru-RU" sz="22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2299" marR="82299" marT="41150" marB="4115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2299" marR="82299" marT="41150" marB="4115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2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82299" marR="82299" marT="41150" marB="4115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0564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30A4EBF-175F-3E4D-A3FD-64909E19ECB3}"/>
              </a:ext>
            </a:extLst>
          </p:cNvPr>
          <p:cNvSpPr txBox="1"/>
          <p:nvPr/>
        </p:nvSpPr>
        <p:spPr>
          <a:xfrm>
            <a:off x="8244123" y="4144929"/>
            <a:ext cx="155363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60" dirty="0"/>
              <a:t>Video </a:t>
            </a:r>
            <a:br>
              <a:rPr lang="en-US" sz="2160" dirty="0"/>
            </a:br>
            <a:r>
              <a:rPr lang="en-US" sz="2160" dirty="0"/>
              <a:t>embedding</a:t>
            </a:r>
            <a:endParaRPr lang="ru-RU" sz="216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9E01C7-C887-0943-9739-151019850174}"/>
              </a:ext>
            </a:extLst>
          </p:cNvPr>
          <p:cNvSpPr/>
          <p:nvPr/>
        </p:nvSpPr>
        <p:spPr>
          <a:xfrm>
            <a:off x="7114953" y="2745191"/>
            <a:ext cx="919186" cy="406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/>
              <a:t>dot</a:t>
            </a:r>
            <a:endParaRPr lang="ru-RU" sz="216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4A9851-9A8A-2340-A654-9CB9177C19BE}"/>
              </a:ext>
            </a:extLst>
          </p:cNvPr>
          <p:cNvCxnSpPr>
            <a:cxnSpLocks/>
            <a:stCxn id="18" idx="0"/>
            <a:endCxn id="39" idx="3"/>
          </p:cNvCxnSpPr>
          <p:nvPr/>
        </p:nvCxnSpPr>
        <p:spPr>
          <a:xfrm flipV="1">
            <a:off x="6153623" y="3091863"/>
            <a:ext cx="1095942" cy="397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CA02C0-8031-AE47-A5F3-F570764E10B8}"/>
              </a:ext>
            </a:extLst>
          </p:cNvPr>
          <p:cNvCxnSpPr>
            <a:cxnSpLocks/>
            <a:stCxn id="37" idx="0"/>
            <a:endCxn id="39" idx="5"/>
          </p:cNvCxnSpPr>
          <p:nvPr/>
        </p:nvCxnSpPr>
        <p:spPr>
          <a:xfrm flipH="1" flipV="1">
            <a:off x="7899527" y="3091863"/>
            <a:ext cx="1121411" cy="378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D26B17-320F-AC43-A88E-9F4895976248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574546" y="2358935"/>
            <a:ext cx="0" cy="386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439ACA1-86F5-DE43-943A-03CF1B7F85FF}"/>
              </a:ext>
            </a:extLst>
          </p:cNvPr>
          <p:cNvSpPr txBox="1"/>
          <p:nvPr/>
        </p:nvSpPr>
        <p:spPr>
          <a:xfrm>
            <a:off x="2486396" y="1518795"/>
            <a:ext cx="717048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60" dirty="0"/>
              <a:t>Хотим помочь </a:t>
            </a:r>
            <a:r>
              <a:rPr lang="ru-RU" sz="2160" u="sng" dirty="0"/>
              <a:t>холодному старту</a:t>
            </a:r>
            <a:r>
              <a:rPr lang="ru-RU" sz="2160" dirty="0"/>
              <a:t> рекомендаций видео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167CE4-4167-954A-96F7-40132FF2DF8C}"/>
              </a:ext>
            </a:extLst>
          </p:cNvPr>
          <p:cNvSpPr txBox="1"/>
          <p:nvPr/>
        </p:nvSpPr>
        <p:spPr>
          <a:xfrm>
            <a:off x="1827771" y="6014693"/>
            <a:ext cx="42775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60" dirty="0"/>
              <a:t>Знаем куда ходит пользователь</a:t>
            </a:r>
          </a:p>
        </p:txBody>
      </p:sp>
    </p:spTree>
    <p:extLst>
      <p:ext uri="{BB962C8B-B14F-4D97-AF65-F5344CB8AC3E}">
        <p14:creationId xmlns:p14="http://schemas.microsoft.com/office/powerpoint/2010/main" val="3697507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67B1-F157-7041-AB0B-D57E52E968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Похожие видео (по </a:t>
            </a:r>
            <a:r>
              <a:rPr lang="en-US" dirty="0"/>
              <a:t>dot)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CACE8-EFFB-CA47-BA7B-1E805090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91" y="1226497"/>
            <a:ext cx="3660348" cy="2088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BEDCA-2541-6046-AF40-0811CA88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218" y="4344792"/>
            <a:ext cx="3400829" cy="2015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2B2B4-9C0A-9540-8BF6-47245EE5A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80" y="4315398"/>
            <a:ext cx="3428170" cy="1991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E2CBE-59BD-E644-A97F-D5262F1D32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8"/>
          <a:stretch/>
        </p:blipFill>
        <p:spPr>
          <a:xfrm>
            <a:off x="832012" y="4356673"/>
            <a:ext cx="3599960" cy="1968255"/>
          </a:xfrm>
          <a:prstGeom prst="rect">
            <a:avLst/>
          </a:prstGeom>
        </p:spPr>
      </p:pic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71D4D8E2-2A50-6444-A943-CF70CB876A69}"/>
              </a:ext>
            </a:extLst>
          </p:cNvPr>
          <p:cNvSpPr/>
          <p:nvPr/>
        </p:nvSpPr>
        <p:spPr>
          <a:xfrm rot="5400000">
            <a:off x="5782750" y="3212862"/>
            <a:ext cx="625785" cy="1340304"/>
          </a:xfrm>
          <a:prstGeom prst="stripedRightArrow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8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47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9F09-9DD4-A443-9027-A66FEDDF2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Похожие на </a:t>
            </a:r>
            <a:r>
              <a:rPr lang="en-US" dirty="0"/>
              <a:t>hi-</a:t>
            </a:r>
            <a:r>
              <a:rPr lang="en-US" dirty="0" err="1"/>
              <a:t>tech.mail.ru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FCE51-1D11-1245-A32D-F20B831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41" y="1675761"/>
            <a:ext cx="3343378" cy="4488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653D9-0893-2E4D-82F9-BB69BFBD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57" y="1675762"/>
            <a:ext cx="3400542" cy="44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28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1F9E-4BB2-604F-BE46-EADF98B63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Похожие на </a:t>
            </a:r>
            <a:r>
              <a:rPr lang="en-US"/>
              <a:t>goodhouse.ru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FB569-62FC-5A44-8464-F91CDA55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97" y="1672857"/>
            <a:ext cx="3395787" cy="4548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77128-68A5-C241-B6AA-97466173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389" y="1672857"/>
            <a:ext cx="3490859" cy="46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/>
              <a:t>Линейная классификация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681175"/>
              </a:xfrm>
            </p:spPr>
            <p:txBody>
              <a:bodyPr/>
              <a:lstStyle/>
              <a:p>
                <a:r>
                  <a:rPr lang="ru-RU" dirty="0"/>
                  <a:t>Признаки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Целевая переменная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Функция принятия решения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Алгоритм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681175"/>
              </a:xfrm>
              <a:blipFill>
                <a:blip r:embed="rId2"/>
                <a:stretch>
                  <a:fillRect l="-907" t="-4511" b="-12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165A0A6-8523-CB4F-AF24-CDF79E042A24}"/>
              </a:ext>
            </a:extLst>
          </p:cNvPr>
          <p:cNvGrpSpPr/>
          <p:nvPr/>
        </p:nvGrpSpPr>
        <p:grpSpPr>
          <a:xfrm>
            <a:off x="5670515" y="2717329"/>
            <a:ext cx="4572536" cy="3867199"/>
            <a:chOff x="2130428" y="2705659"/>
            <a:chExt cx="4572536" cy="3867199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52431-1615-E140-B7B3-4FD17950EC58}"/>
                </a:ext>
              </a:extLst>
            </p:cNvPr>
            <p:cNvCxnSpPr/>
            <p:nvPr/>
          </p:nvCxnSpPr>
          <p:spPr>
            <a:xfrm>
              <a:off x="2535986" y="6135687"/>
              <a:ext cx="39604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1CB3B-3514-8A41-AEDB-F207C8D20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0002" y="3039343"/>
              <a:ext cx="0" cy="32403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1CB08F6-BB58-8442-AE29-ECF88BBA4F5C}"/>
                    </a:ext>
                  </a:extLst>
                </p:cNvPr>
                <p:cNvSpPr/>
                <p:nvPr/>
              </p:nvSpPr>
              <p:spPr>
                <a:xfrm>
                  <a:off x="6097385" y="6111193"/>
                  <a:ext cx="5495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6F94B1B-5B0A-D740-B503-8C44F62C72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7385" y="6111193"/>
                  <a:ext cx="54957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F1E8076-2440-D14C-B415-6D0D4082B31C}"/>
                    </a:ext>
                  </a:extLst>
                </p:cNvPr>
                <p:cNvSpPr/>
                <p:nvPr/>
              </p:nvSpPr>
              <p:spPr>
                <a:xfrm>
                  <a:off x="2130428" y="2808510"/>
                  <a:ext cx="55669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EC06E7C-B108-1E4A-82B6-4B486AEC3D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0428" y="2808510"/>
                  <a:ext cx="55669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Minus 36">
              <a:extLst>
                <a:ext uri="{FF2B5EF4-FFF2-40B4-BE49-F238E27FC236}">
                  <a16:creationId xmlns:a16="http://schemas.microsoft.com/office/drawing/2014/main" id="{81F48296-5942-4748-A4D0-9723ABAD7EE8}"/>
                </a:ext>
              </a:extLst>
            </p:cNvPr>
            <p:cNvSpPr/>
            <p:nvPr/>
          </p:nvSpPr>
          <p:spPr>
            <a:xfrm>
              <a:off x="4984258" y="4659523"/>
              <a:ext cx="504056" cy="259758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Minus 37">
              <a:extLst>
                <a:ext uri="{FF2B5EF4-FFF2-40B4-BE49-F238E27FC236}">
                  <a16:creationId xmlns:a16="http://schemas.microsoft.com/office/drawing/2014/main" id="{6F5B29D9-7987-444D-BD26-8F72EB03599D}"/>
                </a:ext>
              </a:extLst>
            </p:cNvPr>
            <p:cNvSpPr/>
            <p:nvPr/>
          </p:nvSpPr>
          <p:spPr>
            <a:xfrm>
              <a:off x="5236286" y="5007987"/>
              <a:ext cx="504056" cy="259758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Minus 38">
              <a:extLst>
                <a:ext uri="{FF2B5EF4-FFF2-40B4-BE49-F238E27FC236}">
                  <a16:creationId xmlns:a16="http://schemas.microsoft.com/office/drawing/2014/main" id="{221E3C6E-B5DF-8349-A2EB-354EEA31C609}"/>
                </a:ext>
              </a:extLst>
            </p:cNvPr>
            <p:cNvSpPr/>
            <p:nvPr/>
          </p:nvSpPr>
          <p:spPr>
            <a:xfrm>
              <a:off x="4430981" y="5117342"/>
              <a:ext cx="504056" cy="259758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Minus 39">
              <a:extLst>
                <a:ext uri="{FF2B5EF4-FFF2-40B4-BE49-F238E27FC236}">
                  <a16:creationId xmlns:a16="http://schemas.microsoft.com/office/drawing/2014/main" id="{29491933-55A1-4244-AC7B-96EB9F8FB62E}"/>
                </a:ext>
              </a:extLst>
            </p:cNvPr>
            <p:cNvSpPr/>
            <p:nvPr/>
          </p:nvSpPr>
          <p:spPr>
            <a:xfrm>
              <a:off x="5175758" y="4095673"/>
              <a:ext cx="504056" cy="259758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Minus 40">
              <a:extLst>
                <a:ext uri="{FF2B5EF4-FFF2-40B4-BE49-F238E27FC236}">
                  <a16:creationId xmlns:a16="http://schemas.microsoft.com/office/drawing/2014/main" id="{BE8EC54D-F2FB-6342-BC6B-7D36E857D964}"/>
                </a:ext>
              </a:extLst>
            </p:cNvPr>
            <p:cNvSpPr/>
            <p:nvPr/>
          </p:nvSpPr>
          <p:spPr>
            <a:xfrm>
              <a:off x="3876118" y="5528779"/>
              <a:ext cx="504056" cy="259758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Plus 41">
              <a:extLst>
                <a:ext uri="{FF2B5EF4-FFF2-40B4-BE49-F238E27FC236}">
                  <a16:creationId xmlns:a16="http://schemas.microsoft.com/office/drawing/2014/main" id="{4BBF6A2E-33C5-4047-BF41-2837F1F48D18}"/>
                </a:ext>
              </a:extLst>
            </p:cNvPr>
            <p:cNvSpPr/>
            <p:nvPr/>
          </p:nvSpPr>
          <p:spPr>
            <a:xfrm>
              <a:off x="3729736" y="3186375"/>
              <a:ext cx="471049" cy="502045"/>
            </a:xfrm>
            <a:prstGeom prst="mathPlus">
              <a:avLst>
                <a:gd name="adj1" fmla="val 111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Plus 42">
              <a:extLst>
                <a:ext uri="{FF2B5EF4-FFF2-40B4-BE49-F238E27FC236}">
                  <a16:creationId xmlns:a16="http://schemas.microsoft.com/office/drawing/2014/main" id="{8C116425-24DC-CA45-B66D-CAEAB2BC8EE5}"/>
                </a:ext>
              </a:extLst>
            </p:cNvPr>
            <p:cNvSpPr/>
            <p:nvPr/>
          </p:nvSpPr>
          <p:spPr>
            <a:xfrm>
              <a:off x="4211960" y="3447391"/>
              <a:ext cx="471049" cy="502045"/>
            </a:xfrm>
            <a:prstGeom prst="mathPlus">
              <a:avLst>
                <a:gd name="adj1" fmla="val 111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Plus 43">
              <a:extLst>
                <a:ext uri="{FF2B5EF4-FFF2-40B4-BE49-F238E27FC236}">
                  <a16:creationId xmlns:a16="http://schemas.microsoft.com/office/drawing/2014/main" id="{4A557BF4-B1FE-E649-80B5-96395E03B456}"/>
                </a:ext>
              </a:extLst>
            </p:cNvPr>
            <p:cNvSpPr/>
            <p:nvPr/>
          </p:nvSpPr>
          <p:spPr>
            <a:xfrm>
              <a:off x="3329413" y="3688420"/>
              <a:ext cx="471049" cy="502045"/>
            </a:xfrm>
            <a:prstGeom prst="mathPlus">
              <a:avLst>
                <a:gd name="adj1" fmla="val 111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Plus 44">
              <a:extLst>
                <a:ext uri="{FF2B5EF4-FFF2-40B4-BE49-F238E27FC236}">
                  <a16:creationId xmlns:a16="http://schemas.microsoft.com/office/drawing/2014/main" id="{DE379BB9-F0A0-854E-A881-DA9866E0F6B5}"/>
                </a:ext>
              </a:extLst>
            </p:cNvPr>
            <p:cNvSpPr/>
            <p:nvPr/>
          </p:nvSpPr>
          <p:spPr>
            <a:xfrm>
              <a:off x="2893675" y="4335486"/>
              <a:ext cx="471049" cy="502045"/>
            </a:xfrm>
            <a:prstGeom prst="mathPlus">
              <a:avLst>
                <a:gd name="adj1" fmla="val 111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Plus 45">
              <a:extLst>
                <a:ext uri="{FF2B5EF4-FFF2-40B4-BE49-F238E27FC236}">
                  <a16:creationId xmlns:a16="http://schemas.microsoft.com/office/drawing/2014/main" id="{9565793E-6517-3342-89A3-AFE7DC956055}"/>
                </a:ext>
              </a:extLst>
            </p:cNvPr>
            <p:cNvSpPr/>
            <p:nvPr/>
          </p:nvSpPr>
          <p:spPr>
            <a:xfrm>
              <a:off x="3714159" y="4176394"/>
              <a:ext cx="471049" cy="502045"/>
            </a:xfrm>
            <a:prstGeom prst="mathPlus">
              <a:avLst>
                <a:gd name="adj1" fmla="val 111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5F6F7E-9993-974E-B51E-59E4D5574A18}"/>
                </a:ext>
              </a:extLst>
            </p:cNvPr>
            <p:cNvCxnSpPr/>
            <p:nvPr/>
          </p:nvCxnSpPr>
          <p:spPr>
            <a:xfrm flipV="1">
              <a:off x="3112050" y="3447391"/>
              <a:ext cx="2567764" cy="23411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B048318-8F2D-4C44-A0EB-E4464EA5560C}"/>
                    </a:ext>
                  </a:extLst>
                </p:cNvPr>
                <p:cNvSpPr/>
                <p:nvPr/>
              </p:nvSpPr>
              <p:spPr>
                <a:xfrm>
                  <a:off x="5271995" y="2952190"/>
                  <a:ext cx="14309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=0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6513A9-35A3-0546-AFA4-56191C88C3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995" y="2952190"/>
                  <a:ext cx="143096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1EBC481-51F1-4046-A88F-C4D80F3E79DB}"/>
                    </a:ext>
                  </a:extLst>
                </p:cNvPr>
                <p:cNvSpPr/>
                <p:nvPr/>
              </p:nvSpPr>
              <p:spPr>
                <a:xfrm>
                  <a:off x="2787234" y="2705659"/>
                  <a:ext cx="14325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&gt;0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AE401F4-4A95-094E-A952-CD632FE566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234" y="2705659"/>
                  <a:ext cx="143257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0AD9DB5-72EB-5949-AD1A-9ED527219ECF}"/>
                    </a:ext>
                  </a:extLst>
                </p:cNvPr>
                <p:cNvSpPr/>
                <p:nvPr/>
              </p:nvSpPr>
              <p:spPr>
                <a:xfrm>
                  <a:off x="4935037" y="5443190"/>
                  <a:ext cx="14325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&lt;0</m:t>
                        </m:r>
                      </m:oMath>
                    </m:oMathPara>
                  </a14:m>
                  <a:endParaRPr lang="ru-RU" sz="24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1D44C4A-4A80-7141-AF86-A8AF9DBFC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037" y="5443190"/>
                  <a:ext cx="143257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C259C7DD-21D0-3548-8A10-855F083E5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437" y="3414380"/>
            <a:ext cx="2462856" cy="1974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8EA32FD-A33C-6047-AE92-21AC66A499F3}"/>
                  </a:ext>
                </a:extLst>
              </p:cNvPr>
              <p:cNvSpPr txBox="1"/>
              <p:nvPr/>
            </p:nvSpPr>
            <p:spPr>
              <a:xfrm>
                <a:off x="2537977" y="5622259"/>
                <a:ext cx="10374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8EA32FD-A33C-6047-AE92-21AC66A4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77" y="5622259"/>
                <a:ext cx="1037400" cy="369332"/>
              </a:xfrm>
              <a:prstGeom prst="rect">
                <a:avLst/>
              </a:prstGeom>
              <a:blipFill>
                <a:blip r:embed="rId10"/>
                <a:stretch>
                  <a:fillRect l="-8434" b="-3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425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86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/>
              <a:t>Логистическая регрессия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370617"/>
              </a:xfrm>
            </p:spPr>
            <p:txBody>
              <a:bodyPr/>
              <a:lstStyle/>
              <a:p>
                <a:r>
                  <a:rPr lang="ru-RU" dirty="0"/>
                  <a:t>Предсказывает вероятность положительного класса</a:t>
                </a:r>
                <a:r>
                  <a:rPr lang="en-US" dirty="0"/>
                  <a:t> (+1)</a:t>
                </a:r>
              </a:p>
              <a:p>
                <a:r>
                  <a:rPr lang="ru-RU" dirty="0"/>
                  <a:t>Функция принятия решения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Алгоритм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1370617"/>
              </a:xfrm>
              <a:blipFill>
                <a:blip r:embed="rId2"/>
                <a:stretch>
                  <a:fillRect l="-907" t="-3704" b="-10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2AE7638-54BB-8A49-B2FA-0E98FFE0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2" y="3166031"/>
            <a:ext cx="3145532" cy="2097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4E4053-8C58-D545-8608-76FF14FD7D44}"/>
                  </a:ext>
                </a:extLst>
              </p:cNvPr>
              <p:cNvSpPr txBox="1"/>
              <p:nvPr/>
            </p:nvSpPr>
            <p:spPr>
              <a:xfrm>
                <a:off x="2065423" y="5382567"/>
                <a:ext cx="225516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4E4053-8C58-D545-8608-76FF14FD7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23" y="5382567"/>
                <a:ext cx="2255169" cy="700063"/>
              </a:xfrm>
              <a:prstGeom prst="rect">
                <a:avLst/>
              </a:prstGeom>
              <a:blipFill>
                <a:blip r:embed="rId4"/>
                <a:stretch>
                  <a:fillRect l="-1124" b="-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701582-290C-1443-8E27-C2B7FA94C1DD}"/>
              </a:ext>
            </a:extLst>
          </p:cNvPr>
          <p:cNvGrpSpPr/>
          <p:nvPr/>
        </p:nvGrpSpPr>
        <p:grpSpPr>
          <a:xfrm>
            <a:off x="5656215" y="2695285"/>
            <a:ext cx="4572536" cy="3867199"/>
            <a:chOff x="3418288" y="2873085"/>
            <a:chExt cx="4572536" cy="38671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6845869-1658-DE4A-8514-2EC782BD680F}"/>
                </a:ext>
              </a:extLst>
            </p:cNvPr>
            <p:cNvGrpSpPr/>
            <p:nvPr/>
          </p:nvGrpSpPr>
          <p:grpSpPr>
            <a:xfrm>
              <a:off x="3418288" y="2873085"/>
              <a:ext cx="4572536" cy="3867199"/>
              <a:chOff x="2130428" y="2705659"/>
              <a:chExt cx="4572536" cy="386719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92532CE-41A1-5248-850E-AFB20305F498}"/>
                  </a:ext>
                </a:extLst>
              </p:cNvPr>
              <p:cNvCxnSpPr/>
              <p:nvPr/>
            </p:nvCxnSpPr>
            <p:spPr>
              <a:xfrm>
                <a:off x="2535986" y="6135687"/>
                <a:ext cx="396044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27AFED-E43D-024E-A01D-EB5191C81A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0002" y="3039343"/>
                <a:ext cx="0" cy="32403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F4D4D3BD-4947-3A4C-855B-137069BFF31D}"/>
                      </a:ext>
                    </a:extLst>
                  </p:cNvPr>
                  <p:cNvSpPr/>
                  <p:nvPr/>
                </p:nvSpPr>
                <p:spPr>
                  <a:xfrm>
                    <a:off x="6097385" y="6111193"/>
                    <a:ext cx="54957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ru-RU" sz="24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F4D4D3BD-4947-3A4C-855B-137069BFF3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7385" y="6111193"/>
                    <a:ext cx="54957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5E62D78-E983-534B-B8EF-E66D32339A9B}"/>
                      </a:ext>
                    </a:extLst>
                  </p:cNvPr>
                  <p:cNvSpPr/>
                  <p:nvPr/>
                </p:nvSpPr>
                <p:spPr>
                  <a:xfrm>
                    <a:off x="2130428" y="2808510"/>
                    <a:ext cx="55669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ru-RU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5E62D78-E983-534B-B8EF-E66D32339A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0428" y="2808510"/>
                    <a:ext cx="556691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Minus 28">
                <a:extLst>
                  <a:ext uri="{FF2B5EF4-FFF2-40B4-BE49-F238E27FC236}">
                    <a16:creationId xmlns:a16="http://schemas.microsoft.com/office/drawing/2014/main" id="{3FD33A2F-A4FA-5A48-86E3-201E415BD1B9}"/>
                  </a:ext>
                </a:extLst>
              </p:cNvPr>
              <p:cNvSpPr/>
              <p:nvPr/>
            </p:nvSpPr>
            <p:spPr>
              <a:xfrm>
                <a:off x="4984258" y="4659523"/>
                <a:ext cx="504056" cy="259758"/>
              </a:xfrm>
              <a:prstGeom prst="mathMin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Minus 29">
                <a:extLst>
                  <a:ext uri="{FF2B5EF4-FFF2-40B4-BE49-F238E27FC236}">
                    <a16:creationId xmlns:a16="http://schemas.microsoft.com/office/drawing/2014/main" id="{095E2EBA-B156-994B-9742-0D0FD2F00900}"/>
                  </a:ext>
                </a:extLst>
              </p:cNvPr>
              <p:cNvSpPr/>
              <p:nvPr/>
            </p:nvSpPr>
            <p:spPr>
              <a:xfrm>
                <a:off x="5236286" y="5007987"/>
                <a:ext cx="504056" cy="259758"/>
              </a:xfrm>
              <a:prstGeom prst="mathMin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Minus 30">
                <a:extLst>
                  <a:ext uri="{FF2B5EF4-FFF2-40B4-BE49-F238E27FC236}">
                    <a16:creationId xmlns:a16="http://schemas.microsoft.com/office/drawing/2014/main" id="{5F15F890-9E8A-D84A-BE77-FF456763FBA0}"/>
                  </a:ext>
                </a:extLst>
              </p:cNvPr>
              <p:cNvSpPr/>
              <p:nvPr/>
            </p:nvSpPr>
            <p:spPr>
              <a:xfrm>
                <a:off x="4430981" y="5117342"/>
                <a:ext cx="504056" cy="259758"/>
              </a:xfrm>
              <a:prstGeom prst="mathMin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Minus 31">
                <a:extLst>
                  <a:ext uri="{FF2B5EF4-FFF2-40B4-BE49-F238E27FC236}">
                    <a16:creationId xmlns:a16="http://schemas.microsoft.com/office/drawing/2014/main" id="{011E077A-8C1B-364E-89C4-8F842C492526}"/>
                  </a:ext>
                </a:extLst>
              </p:cNvPr>
              <p:cNvSpPr/>
              <p:nvPr/>
            </p:nvSpPr>
            <p:spPr>
              <a:xfrm>
                <a:off x="5175758" y="4095673"/>
                <a:ext cx="504056" cy="259758"/>
              </a:xfrm>
              <a:prstGeom prst="mathMin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Minus 32">
                <a:extLst>
                  <a:ext uri="{FF2B5EF4-FFF2-40B4-BE49-F238E27FC236}">
                    <a16:creationId xmlns:a16="http://schemas.microsoft.com/office/drawing/2014/main" id="{060A3D32-2C82-434D-96C3-F31D23D3146D}"/>
                  </a:ext>
                </a:extLst>
              </p:cNvPr>
              <p:cNvSpPr/>
              <p:nvPr/>
            </p:nvSpPr>
            <p:spPr>
              <a:xfrm>
                <a:off x="3876118" y="5528779"/>
                <a:ext cx="504056" cy="259758"/>
              </a:xfrm>
              <a:prstGeom prst="mathMin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Plus 33">
                <a:extLst>
                  <a:ext uri="{FF2B5EF4-FFF2-40B4-BE49-F238E27FC236}">
                    <a16:creationId xmlns:a16="http://schemas.microsoft.com/office/drawing/2014/main" id="{74AD1C70-BE43-9647-85B4-4DDAB6137A74}"/>
                  </a:ext>
                </a:extLst>
              </p:cNvPr>
              <p:cNvSpPr/>
              <p:nvPr/>
            </p:nvSpPr>
            <p:spPr>
              <a:xfrm>
                <a:off x="3729736" y="3186375"/>
                <a:ext cx="471049" cy="502045"/>
              </a:xfrm>
              <a:prstGeom prst="mathPlus">
                <a:avLst>
                  <a:gd name="adj1" fmla="val 1113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Plus 34">
                <a:extLst>
                  <a:ext uri="{FF2B5EF4-FFF2-40B4-BE49-F238E27FC236}">
                    <a16:creationId xmlns:a16="http://schemas.microsoft.com/office/drawing/2014/main" id="{93AEA2A3-5E59-594D-BDA4-F919352709CE}"/>
                  </a:ext>
                </a:extLst>
              </p:cNvPr>
              <p:cNvSpPr/>
              <p:nvPr/>
            </p:nvSpPr>
            <p:spPr>
              <a:xfrm>
                <a:off x="4211960" y="3447391"/>
                <a:ext cx="471049" cy="502045"/>
              </a:xfrm>
              <a:prstGeom prst="mathPlus">
                <a:avLst>
                  <a:gd name="adj1" fmla="val 1113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Plus 35">
                <a:extLst>
                  <a:ext uri="{FF2B5EF4-FFF2-40B4-BE49-F238E27FC236}">
                    <a16:creationId xmlns:a16="http://schemas.microsoft.com/office/drawing/2014/main" id="{F2D53A4C-1F8D-444A-84A4-6626B0F4F9F3}"/>
                  </a:ext>
                </a:extLst>
              </p:cNvPr>
              <p:cNvSpPr/>
              <p:nvPr/>
            </p:nvSpPr>
            <p:spPr>
              <a:xfrm>
                <a:off x="3329413" y="3688420"/>
                <a:ext cx="471049" cy="502045"/>
              </a:xfrm>
              <a:prstGeom prst="mathPlus">
                <a:avLst>
                  <a:gd name="adj1" fmla="val 1113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Plus 36">
                <a:extLst>
                  <a:ext uri="{FF2B5EF4-FFF2-40B4-BE49-F238E27FC236}">
                    <a16:creationId xmlns:a16="http://schemas.microsoft.com/office/drawing/2014/main" id="{86771F1B-E11E-044C-B623-09EE5E96C3C1}"/>
                  </a:ext>
                </a:extLst>
              </p:cNvPr>
              <p:cNvSpPr/>
              <p:nvPr/>
            </p:nvSpPr>
            <p:spPr>
              <a:xfrm>
                <a:off x="2893675" y="4335486"/>
                <a:ext cx="471049" cy="502045"/>
              </a:xfrm>
              <a:prstGeom prst="mathPlus">
                <a:avLst>
                  <a:gd name="adj1" fmla="val 1113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Plus 37">
                <a:extLst>
                  <a:ext uri="{FF2B5EF4-FFF2-40B4-BE49-F238E27FC236}">
                    <a16:creationId xmlns:a16="http://schemas.microsoft.com/office/drawing/2014/main" id="{FBD540C8-11F0-5849-80F2-364EB72E7EFB}"/>
                  </a:ext>
                </a:extLst>
              </p:cNvPr>
              <p:cNvSpPr/>
              <p:nvPr/>
            </p:nvSpPr>
            <p:spPr>
              <a:xfrm>
                <a:off x="3714159" y="4176394"/>
                <a:ext cx="471049" cy="502045"/>
              </a:xfrm>
              <a:prstGeom prst="mathPlus">
                <a:avLst>
                  <a:gd name="adj1" fmla="val 1113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A0F925E-D53E-4148-BC76-7B72393793B8}"/>
                  </a:ext>
                </a:extLst>
              </p:cNvPr>
              <p:cNvCxnSpPr/>
              <p:nvPr/>
            </p:nvCxnSpPr>
            <p:spPr>
              <a:xfrm flipV="1">
                <a:off x="3112050" y="3447391"/>
                <a:ext cx="2567764" cy="234114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86E6B09-E9DD-AD4C-A223-EFD164501384}"/>
                      </a:ext>
                    </a:extLst>
                  </p:cNvPr>
                  <p:cNvSpPr/>
                  <p:nvPr/>
                </p:nvSpPr>
                <p:spPr>
                  <a:xfrm>
                    <a:off x="5271995" y="2952190"/>
                    <a:ext cx="14309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ru-RU" sz="2400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86E6B09-E9DD-AD4C-A223-EFD164501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1995" y="2952190"/>
                    <a:ext cx="143096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4370E14-A75E-304A-8B41-31C874B95CA4}"/>
                      </a:ext>
                    </a:extLst>
                  </p:cNvPr>
                  <p:cNvSpPr/>
                  <p:nvPr/>
                </p:nvSpPr>
                <p:spPr>
                  <a:xfrm>
                    <a:off x="2787234" y="2705659"/>
                    <a:ext cx="143257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ru-RU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4370E14-A75E-304A-8B41-31C874B95C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7234" y="2705659"/>
                    <a:ext cx="143257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970FE2A-2D8D-0E41-9954-DA916F507B71}"/>
                      </a:ext>
                    </a:extLst>
                  </p:cNvPr>
                  <p:cNvSpPr/>
                  <p:nvPr/>
                </p:nvSpPr>
                <p:spPr>
                  <a:xfrm>
                    <a:off x="4935037" y="5443190"/>
                    <a:ext cx="143257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ru-RU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970FE2A-2D8D-0E41-9954-DA916F507B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5037" y="5443190"/>
                    <a:ext cx="143257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0DA4730-4D07-C943-8246-8873389DBAA8}"/>
                </a:ext>
              </a:extLst>
            </p:cNvPr>
            <p:cNvCxnSpPr>
              <a:cxnSpLocks/>
            </p:cNvCxnSpPr>
            <p:nvPr/>
          </p:nvCxnSpPr>
          <p:spPr>
            <a:xfrm>
              <a:off x="4458857" y="4787841"/>
              <a:ext cx="569883" cy="614911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74A4FD8-DFB6-084A-A013-93542399B3B0}"/>
                    </a:ext>
                  </a:extLst>
                </p:cNvPr>
                <p:cNvSpPr/>
                <p:nvPr/>
              </p:nvSpPr>
              <p:spPr>
                <a:xfrm>
                  <a:off x="3996463" y="5064960"/>
                  <a:ext cx="8857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𝒅</m:t>
                        </m:r>
                        <m:d>
                          <m:dPr>
                            <m:ctrlP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ru-RU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74A4FD8-DFB6-084A-A013-93542399B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463" y="5064960"/>
                  <a:ext cx="88575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16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что же делать тут?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716635"/>
              </a:xfrm>
            </p:spPr>
            <p:txBody>
              <a:bodyPr/>
              <a:lstStyle/>
              <a:p>
                <a:r>
                  <a:rPr lang="ru-RU" dirty="0"/>
                  <a:t>Признаки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Целевой признак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716635"/>
              </a:xfrm>
              <a:blipFill>
                <a:blip r:embed="rId2"/>
                <a:stretch>
                  <a:fillRect l="-907" t="-15789" b="-31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6381C-95AE-DF4F-859A-AE62EFDAD69F}"/>
              </a:ext>
            </a:extLst>
          </p:cNvPr>
          <p:cNvCxnSpPr/>
          <p:nvPr/>
        </p:nvCxnSpPr>
        <p:spPr>
          <a:xfrm>
            <a:off x="2097590" y="5407779"/>
            <a:ext cx="39604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F43DA3-1FC8-F942-B2DA-FF68E93DDA89}"/>
              </a:ext>
            </a:extLst>
          </p:cNvPr>
          <p:cNvCxnSpPr>
            <a:cxnSpLocks/>
          </p:cNvCxnSpPr>
          <p:nvPr/>
        </p:nvCxnSpPr>
        <p:spPr>
          <a:xfrm flipV="1">
            <a:off x="2241606" y="2311435"/>
            <a:ext cx="0" cy="3240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/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/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inus 8">
            <a:extLst>
              <a:ext uri="{FF2B5EF4-FFF2-40B4-BE49-F238E27FC236}">
                <a16:creationId xmlns:a16="http://schemas.microsoft.com/office/drawing/2014/main" id="{7390774A-97AB-B443-8DF9-BC07F13385A1}"/>
              </a:ext>
            </a:extLst>
          </p:cNvPr>
          <p:cNvSpPr/>
          <p:nvPr/>
        </p:nvSpPr>
        <p:spPr>
          <a:xfrm>
            <a:off x="5063836" y="3701515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1BD7905D-CEF2-2949-B41F-93BC624719F3}"/>
              </a:ext>
            </a:extLst>
          </p:cNvPr>
          <p:cNvSpPr/>
          <p:nvPr/>
        </p:nvSpPr>
        <p:spPr>
          <a:xfrm>
            <a:off x="5680164" y="267146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978C63FC-38A9-544E-A88A-3683C1D46F5A}"/>
              </a:ext>
            </a:extLst>
          </p:cNvPr>
          <p:cNvSpPr/>
          <p:nvPr/>
        </p:nvSpPr>
        <p:spPr>
          <a:xfrm>
            <a:off x="3507671" y="4203883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CC4C9425-073A-AB4D-AF9F-DDEBFCE4CB0A}"/>
              </a:ext>
            </a:extLst>
          </p:cNvPr>
          <p:cNvSpPr/>
          <p:nvPr/>
        </p:nvSpPr>
        <p:spPr>
          <a:xfrm>
            <a:off x="5360194" y="3225231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8025AA3B-722A-CA48-BCB8-C9E0B8E0C6A2}"/>
              </a:ext>
            </a:extLst>
          </p:cNvPr>
          <p:cNvSpPr/>
          <p:nvPr/>
        </p:nvSpPr>
        <p:spPr>
          <a:xfrm>
            <a:off x="4511525" y="3110916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Plus 16">
            <a:extLst>
              <a:ext uri="{FF2B5EF4-FFF2-40B4-BE49-F238E27FC236}">
                <a16:creationId xmlns:a16="http://schemas.microsoft.com/office/drawing/2014/main" id="{272AF18F-DF35-B144-9F8C-42DBD4517E75}"/>
              </a:ext>
            </a:extLst>
          </p:cNvPr>
          <p:cNvSpPr/>
          <p:nvPr/>
        </p:nvSpPr>
        <p:spPr>
          <a:xfrm>
            <a:off x="3624837" y="3112145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6682DC0F-078C-4F44-A597-ED156629A583}"/>
              </a:ext>
            </a:extLst>
          </p:cNvPr>
          <p:cNvSpPr/>
          <p:nvPr/>
        </p:nvSpPr>
        <p:spPr>
          <a:xfrm>
            <a:off x="4087344" y="3769540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Minus 23">
            <a:extLst>
              <a:ext uri="{FF2B5EF4-FFF2-40B4-BE49-F238E27FC236}">
                <a16:creationId xmlns:a16="http://schemas.microsoft.com/office/drawing/2014/main" id="{FD1DF6BA-8632-0A49-B1B8-70CAB3437AAC}"/>
              </a:ext>
            </a:extLst>
          </p:cNvPr>
          <p:cNvSpPr/>
          <p:nvPr/>
        </p:nvSpPr>
        <p:spPr>
          <a:xfrm>
            <a:off x="4087343" y="477388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Minus 24">
            <a:extLst>
              <a:ext uri="{FF2B5EF4-FFF2-40B4-BE49-F238E27FC236}">
                <a16:creationId xmlns:a16="http://schemas.microsoft.com/office/drawing/2014/main" id="{0C011879-ABE4-0F4F-9B4C-07B744517260}"/>
              </a:ext>
            </a:extLst>
          </p:cNvPr>
          <p:cNvSpPr/>
          <p:nvPr/>
        </p:nvSpPr>
        <p:spPr>
          <a:xfrm>
            <a:off x="4742110" y="417779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Minus 25">
            <a:extLst>
              <a:ext uri="{FF2B5EF4-FFF2-40B4-BE49-F238E27FC236}">
                <a16:creationId xmlns:a16="http://schemas.microsoft.com/office/drawing/2014/main" id="{7A84FEBB-A462-2940-9FD9-D206506F00B4}"/>
              </a:ext>
            </a:extLst>
          </p:cNvPr>
          <p:cNvSpPr/>
          <p:nvPr/>
        </p:nvSpPr>
        <p:spPr>
          <a:xfrm>
            <a:off x="3312534" y="26979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Minus 26">
            <a:extLst>
              <a:ext uri="{FF2B5EF4-FFF2-40B4-BE49-F238E27FC236}">
                <a16:creationId xmlns:a16="http://schemas.microsoft.com/office/drawing/2014/main" id="{15F45998-4B2A-7A44-A13D-06663F091314}"/>
              </a:ext>
            </a:extLst>
          </p:cNvPr>
          <p:cNvSpPr/>
          <p:nvPr/>
        </p:nvSpPr>
        <p:spPr>
          <a:xfrm>
            <a:off x="3120780" y="3713404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Minus 27">
            <a:extLst>
              <a:ext uri="{FF2B5EF4-FFF2-40B4-BE49-F238E27FC236}">
                <a16:creationId xmlns:a16="http://schemas.microsoft.com/office/drawing/2014/main" id="{81F5A408-115E-C144-AD22-0DCF2D3A3CEA}"/>
              </a:ext>
            </a:extLst>
          </p:cNvPr>
          <p:cNvSpPr/>
          <p:nvPr/>
        </p:nvSpPr>
        <p:spPr>
          <a:xfrm>
            <a:off x="2806731" y="32214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Minus 29">
            <a:extLst>
              <a:ext uri="{FF2B5EF4-FFF2-40B4-BE49-F238E27FC236}">
                <a16:creationId xmlns:a16="http://schemas.microsoft.com/office/drawing/2014/main" id="{36348B18-BA9D-3344-86CC-98A4B8A2F6AE}"/>
              </a:ext>
            </a:extLst>
          </p:cNvPr>
          <p:cNvSpPr/>
          <p:nvPr/>
        </p:nvSpPr>
        <p:spPr>
          <a:xfrm>
            <a:off x="2394119" y="274432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Minus 30">
            <a:extLst>
              <a:ext uri="{FF2B5EF4-FFF2-40B4-BE49-F238E27FC236}">
                <a16:creationId xmlns:a16="http://schemas.microsoft.com/office/drawing/2014/main" id="{BAEDBDB4-6BCA-D248-AF08-A9C6A3C7C378}"/>
              </a:ext>
            </a:extLst>
          </p:cNvPr>
          <p:cNvSpPr/>
          <p:nvPr/>
        </p:nvSpPr>
        <p:spPr>
          <a:xfrm>
            <a:off x="4835645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5CDB6F3E-1071-7840-9F57-3BB83DC3B143}"/>
              </a:ext>
            </a:extLst>
          </p:cNvPr>
          <p:cNvSpPr/>
          <p:nvPr/>
        </p:nvSpPr>
        <p:spPr>
          <a:xfrm>
            <a:off x="4040138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6E58EC-0337-284E-8C2C-BDB5A1A674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41" r="323" b="19090"/>
          <a:stretch/>
        </p:blipFill>
        <p:spPr>
          <a:xfrm flipV="1">
            <a:off x="2259501" y="3477398"/>
            <a:ext cx="4294580" cy="3356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4827BD-0B01-8343-8B3B-A81E7FC85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14" y="2311435"/>
            <a:ext cx="3176008" cy="25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3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Решим подзадачу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691477"/>
              </a:xfrm>
            </p:spPr>
            <p:txBody>
              <a:bodyPr/>
              <a:lstStyle/>
              <a:p>
                <a:r>
                  <a:rPr lang="ru-RU" dirty="0"/>
                  <a:t>Признаки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Целевой признак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691477"/>
              </a:xfrm>
              <a:blipFill>
                <a:blip r:embed="rId2"/>
                <a:stretch>
                  <a:fillRect l="-907" t="-18182" b="-3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6381C-95AE-DF4F-859A-AE62EFDAD69F}"/>
              </a:ext>
            </a:extLst>
          </p:cNvPr>
          <p:cNvCxnSpPr/>
          <p:nvPr/>
        </p:nvCxnSpPr>
        <p:spPr>
          <a:xfrm>
            <a:off x="2097590" y="5407779"/>
            <a:ext cx="39604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F43DA3-1FC8-F942-B2DA-FF68E93DDA89}"/>
              </a:ext>
            </a:extLst>
          </p:cNvPr>
          <p:cNvCxnSpPr>
            <a:cxnSpLocks/>
          </p:cNvCxnSpPr>
          <p:nvPr/>
        </p:nvCxnSpPr>
        <p:spPr>
          <a:xfrm flipV="1">
            <a:off x="2241606" y="2311435"/>
            <a:ext cx="0" cy="3240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/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/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inus 8">
            <a:extLst>
              <a:ext uri="{FF2B5EF4-FFF2-40B4-BE49-F238E27FC236}">
                <a16:creationId xmlns:a16="http://schemas.microsoft.com/office/drawing/2014/main" id="{7390774A-97AB-B443-8DF9-BC07F13385A1}"/>
              </a:ext>
            </a:extLst>
          </p:cNvPr>
          <p:cNvSpPr/>
          <p:nvPr/>
        </p:nvSpPr>
        <p:spPr>
          <a:xfrm>
            <a:off x="5063836" y="3701515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1BD7905D-CEF2-2949-B41F-93BC624719F3}"/>
              </a:ext>
            </a:extLst>
          </p:cNvPr>
          <p:cNvSpPr/>
          <p:nvPr/>
        </p:nvSpPr>
        <p:spPr>
          <a:xfrm>
            <a:off x="5680164" y="267146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978C63FC-38A9-544E-A88A-3683C1D46F5A}"/>
              </a:ext>
            </a:extLst>
          </p:cNvPr>
          <p:cNvSpPr/>
          <p:nvPr/>
        </p:nvSpPr>
        <p:spPr>
          <a:xfrm>
            <a:off x="3507671" y="4203883"/>
            <a:ext cx="504056" cy="259758"/>
          </a:xfrm>
          <a:prstGeom prst="mathMin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CC4C9425-073A-AB4D-AF9F-DDEBFCE4CB0A}"/>
              </a:ext>
            </a:extLst>
          </p:cNvPr>
          <p:cNvSpPr/>
          <p:nvPr/>
        </p:nvSpPr>
        <p:spPr>
          <a:xfrm>
            <a:off x="5360194" y="3225231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8025AA3B-722A-CA48-BCB8-C9E0B8E0C6A2}"/>
              </a:ext>
            </a:extLst>
          </p:cNvPr>
          <p:cNvSpPr/>
          <p:nvPr/>
        </p:nvSpPr>
        <p:spPr>
          <a:xfrm>
            <a:off x="4511525" y="3110916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Plus 16">
            <a:extLst>
              <a:ext uri="{FF2B5EF4-FFF2-40B4-BE49-F238E27FC236}">
                <a16:creationId xmlns:a16="http://schemas.microsoft.com/office/drawing/2014/main" id="{272AF18F-DF35-B144-9F8C-42DBD4517E75}"/>
              </a:ext>
            </a:extLst>
          </p:cNvPr>
          <p:cNvSpPr/>
          <p:nvPr/>
        </p:nvSpPr>
        <p:spPr>
          <a:xfrm>
            <a:off x="3624837" y="3112145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6682DC0F-078C-4F44-A597-ED156629A583}"/>
              </a:ext>
            </a:extLst>
          </p:cNvPr>
          <p:cNvSpPr/>
          <p:nvPr/>
        </p:nvSpPr>
        <p:spPr>
          <a:xfrm>
            <a:off x="4087344" y="3769540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Minus 23">
            <a:extLst>
              <a:ext uri="{FF2B5EF4-FFF2-40B4-BE49-F238E27FC236}">
                <a16:creationId xmlns:a16="http://schemas.microsoft.com/office/drawing/2014/main" id="{FD1DF6BA-8632-0A49-B1B8-70CAB3437AAC}"/>
              </a:ext>
            </a:extLst>
          </p:cNvPr>
          <p:cNvSpPr/>
          <p:nvPr/>
        </p:nvSpPr>
        <p:spPr>
          <a:xfrm>
            <a:off x="4087343" y="4773886"/>
            <a:ext cx="504056" cy="259758"/>
          </a:xfrm>
          <a:prstGeom prst="mathMin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Minus 24">
            <a:extLst>
              <a:ext uri="{FF2B5EF4-FFF2-40B4-BE49-F238E27FC236}">
                <a16:creationId xmlns:a16="http://schemas.microsoft.com/office/drawing/2014/main" id="{0C011879-ABE4-0F4F-9B4C-07B744517260}"/>
              </a:ext>
            </a:extLst>
          </p:cNvPr>
          <p:cNvSpPr/>
          <p:nvPr/>
        </p:nvSpPr>
        <p:spPr>
          <a:xfrm>
            <a:off x="4742110" y="417779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Minus 25">
            <a:extLst>
              <a:ext uri="{FF2B5EF4-FFF2-40B4-BE49-F238E27FC236}">
                <a16:creationId xmlns:a16="http://schemas.microsoft.com/office/drawing/2014/main" id="{7A84FEBB-A462-2940-9FD9-D206506F00B4}"/>
              </a:ext>
            </a:extLst>
          </p:cNvPr>
          <p:cNvSpPr/>
          <p:nvPr/>
        </p:nvSpPr>
        <p:spPr>
          <a:xfrm>
            <a:off x="3312534" y="26979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Minus 26">
            <a:extLst>
              <a:ext uri="{FF2B5EF4-FFF2-40B4-BE49-F238E27FC236}">
                <a16:creationId xmlns:a16="http://schemas.microsoft.com/office/drawing/2014/main" id="{15F45998-4B2A-7A44-A13D-06663F091314}"/>
              </a:ext>
            </a:extLst>
          </p:cNvPr>
          <p:cNvSpPr/>
          <p:nvPr/>
        </p:nvSpPr>
        <p:spPr>
          <a:xfrm>
            <a:off x="3120780" y="3713404"/>
            <a:ext cx="504056" cy="259758"/>
          </a:xfrm>
          <a:prstGeom prst="mathMin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Minus 27">
            <a:extLst>
              <a:ext uri="{FF2B5EF4-FFF2-40B4-BE49-F238E27FC236}">
                <a16:creationId xmlns:a16="http://schemas.microsoft.com/office/drawing/2014/main" id="{81F5A408-115E-C144-AD22-0DCF2D3A3CEA}"/>
              </a:ext>
            </a:extLst>
          </p:cNvPr>
          <p:cNvSpPr/>
          <p:nvPr/>
        </p:nvSpPr>
        <p:spPr>
          <a:xfrm>
            <a:off x="2806731" y="3221479"/>
            <a:ext cx="504056" cy="259758"/>
          </a:xfrm>
          <a:prstGeom prst="mathMin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Minus 29">
            <a:extLst>
              <a:ext uri="{FF2B5EF4-FFF2-40B4-BE49-F238E27FC236}">
                <a16:creationId xmlns:a16="http://schemas.microsoft.com/office/drawing/2014/main" id="{36348B18-BA9D-3344-86CC-98A4B8A2F6AE}"/>
              </a:ext>
            </a:extLst>
          </p:cNvPr>
          <p:cNvSpPr/>
          <p:nvPr/>
        </p:nvSpPr>
        <p:spPr>
          <a:xfrm>
            <a:off x="2394119" y="2744326"/>
            <a:ext cx="504056" cy="259758"/>
          </a:xfrm>
          <a:prstGeom prst="mathMin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Minus 30">
            <a:extLst>
              <a:ext uri="{FF2B5EF4-FFF2-40B4-BE49-F238E27FC236}">
                <a16:creationId xmlns:a16="http://schemas.microsoft.com/office/drawing/2014/main" id="{BAEDBDB4-6BCA-D248-AF08-A9C6A3C7C378}"/>
              </a:ext>
            </a:extLst>
          </p:cNvPr>
          <p:cNvSpPr/>
          <p:nvPr/>
        </p:nvSpPr>
        <p:spPr>
          <a:xfrm>
            <a:off x="4835645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5CDB6F3E-1071-7840-9F57-3BB83DC3B143}"/>
              </a:ext>
            </a:extLst>
          </p:cNvPr>
          <p:cNvSpPr/>
          <p:nvPr/>
        </p:nvSpPr>
        <p:spPr>
          <a:xfrm>
            <a:off x="4040138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8B48E-53D1-BA47-B29E-C20AB8327C92}"/>
              </a:ext>
            </a:extLst>
          </p:cNvPr>
          <p:cNvCxnSpPr>
            <a:cxnSpLocks/>
          </p:cNvCxnSpPr>
          <p:nvPr/>
        </p:nvCxnSpPr>
        <p:spPr>
          <a:xfrm>
            <a:off x="2680693" y="2422969"/>
            <a:ext cx="2154953" cy="2604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DDAE72-4C78-AC49-85D4-472DD103A806}"/>
                  </a:ext>
                </a:extLst>
              </p:cNvPr>
              <p:cNvSpPr/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DDAE72-4C78-AC49-85D4-472DD103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EC71F0-68E2-7946-8BD3-71471B89B412}"/>
                  </a:ext>
                </a:extLst>
              </p:cNvPr>
              <p:cNvSpPr/>
              <p:nvPr/>
            </p:nvSpPr>
            <p:spPr>
              <a:xfrm>
                <a:off x="2080909" y="5978607"/>
                <a:ext cx="4484689" cy="579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6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𝜎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EC71F0-68E2-7946-8BD3-71471B89B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909" y="5978607"/>
                <a:ext cx="4484689" cy="579646"/>
              </a:xfrm>
              <a:prstGeom prst="rect">
                <a:avLst/>
              </a:prstGeom>
              <a:blipFill>
                <a:blip r:embed="rId6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A0E3CD-3CB3-F24D-BB6A-A121A629664A}"/>
              </a:ext>
            </a:extLst>
          </p:cNvPr>
          <p:cNvSpPr txBox="1"/>
          <p:nvPr/>
        </p:nvSpPr>
        <p:spPr>
          <a:xfrm>
            <a:off x="6401900" y="3193522"/>
            <a:ext cx="3822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Отделим минусы слева</a:t>
            </a:r>
          </a:p>
        </p:txBody>
      </p:sp>
    </p:spTree>
    <p:extLst>
      <p:ext uri="{BB962C8B-B14F-4D97-AF65-F5344CB8AC3E}">
        <p14:creationId xmlns:p14="http://schemas.microsoft.com/office/powerpoint/2010/main" val="206236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Своя линия для каждой подзадачи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743688"/>
              </a:xfrm>
            </p:spPr>
            <p:txBody>
              <a:bodyPr/>
              <a:lstStyle/>
              <a:p>
                <a:r>
                  <a:rPr lang="ru-RU" dirty="0"/>
                  <a:t>Признаки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Целевой признак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743688"/>
              </a:xfrm>
              <a:blipFill>
                <a:blip r:embed="rId2"/>
                <a:stretch>
                  <a:fillRect l="-907" t="-13559" b="-28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6381C-95AE-DF4F-859A-AE62EFDAD69F}"/>
              </a:ext>
            </a:extLst>
          </p:cNvPr>
          <p:cNvCxnSpPr/>
          <p:nvPr/>
        </p:nvCxnSpPr>
        <p:spPr>
          <a:xfrm>
            <a:off x="2097590" y="5407779"/>
            <a:ext cx="39604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F43DA3-1FC8-F942-B2DA-FF68E93DDA89}"/>
              </a:ext>
            </a:extLst>
          </p:cNvPr>
          <p:cNvCxnSpPr>
            <a:cxnSpLocks/>
          </p:cNvCxnSpPr>
          <p:nvPr/>
        </p:nvCxnSpPr>
        <p:spPr>
          <a:xfrm flipV="1">
            <a:off x="2241606" y="2311435"/>
            <a:ext cx="0" cy="3240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/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/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inus 8">
            <a:extLst>
              <a:ext uri="{FF2B5EF4-FFF2-40B4-BE49-F238E27FC236}">
                <a16:creationId xmlns:a16="http://schemas.microsoft.com/office/drawing/2014/main" id="{7390774A-97AB-B443-8DF9-BC07F13385A1}"/>
              </a:ext>
            </a:extLst>
          </p:cNvPr>
          <p:cNvSpPr/>
          <p:nvPr/>
        </p:nvSpPr>
        <p:spPr>
          <a:xfrm>
            <a:off x="5063836" y="3701515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1BD7905D-CEF2-2949-B41F-93BC624719F3}"/>
              </a:ext>
            </a:extLst>
          </p:cNvPr>
          <p:cNvSpPr/>
          <p:nvPr/>
        </p:nvSpPr>
        <p:spPr>
          <a:xfrm>
            <a:off x="5680164" y="267146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978C63FC-38A9-544E-A88A-3683C1D46F5A}"/>
              </a:ext>
            </a:extLst>
          </p:cNvPr>
          <p:cNvSpPr/>
          <p:nvPr/>
        </p:nvSpPr>
        <p:spPr>
          <a:xfrm>
            <a:off x="3507671" y="4203883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CC4C9425-073A-AB4D-AF9F-DDEBFCE4CB0A}"/>
              </a:ext>
            </a:extLst>
          </p:cNvPr>
          <p:cNvSpPr/>
          <p:nvPr/>
        </p:nvSpPr>
        <p:spPr>
          <a:xfrm>
            <a:off x="5360194" y="3225231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8025AA3B-722A-CA48-BCB8-C9E0B8E0C6A2}"/>
              </a:ext>
            </a:extLst>
          </p:cNvPr>
          <p:cNvSpPr/>
          <p:nvPr/>
        </p:nvSpPr>
        <p:spPr>
          <a:xfrm>
            <a:off x="4511525" y="3110916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Plus 16">
            <a:extLst>
              <a:ext uri="{FF2B5EF4-FFF2-40B4-BE49-F238E27FC236}">
                <a16:creationId xmlns:a16="http://schemas.microsoft.com/office/drawing/2014/main" id="{272AF18F-DF35-B144-9F8C-42DBD4517E75}"/>
              </a:ext>
            </a:extLst>
          </p:cNvPr>
          <p:cNvSpPr/>
          <p:nvPr/>
        </p:nvSpPr>
        <p:spPr>
          <a:xfrm>
            <a:off x="3624837" y="3112145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6682DC0F-078C-4F44-A597-ED156629A583}"/>
              </a:ext>
            </a:extLst>
          </p:cNvPr>
          <p:cNvSpPr/>
          <p:nvPr/>
        </p:nvSpPr>
        <p:spPr>
          <a:xfrm>
            <a:off x="4087344" y="3769540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B2A768-1BC2-1547-8760-A7BB54FFABE6}"/>
              </a:ext>
            </a:extLst>
          </p:cNvPr>
          <p:cNvCxnSpPr>
            <a:cxnSpLocks/>
          </p:cNvCxnSpPr>
          <p:nvPr/>
        </p:nvCxnSpPr>
        <p:spPr>
          <a:xfrm flipV="1">
            <a:off x="3819164" y="2394724"/>
            <a:ext cx="2113029" cy="2638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inus 23">
            <a:extLst>
              <a:ext uri="{FF2B5EF4-FFF2-40B4-BE49-F238E27FC236}">
                <a16:creationId xmlns:a16="http://schemas.microsoft.com/office/drawing/2014/main" id="{FD1DF6BA-8632-0A49-B1B8-70CAB3437AAC}"/>
              </a:ext>
            </a:extLst>
          </p:cNvPr>
          <p:cNvSpPr/>
          <p:nvPr/>
        </p:nvSpPr>
        <p:spPr>
          <a:xfrm>
            <a:off x="4087343" y="477388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Minus 24">
            <a:extLst>
              <a:ext uri="{FF2B5EF4-FFF2-40B4-BE49-F238E27FC236}">
                <a16:creationId xmlns:a16="http://schemas.microsoft.com/office/drawing/2014/main" id="{0C011879-ABE4-0F4F-9B4C-07B744517260}"/>
              </a:ext>
            </a:extLst>
          </p:cNvPr>
          <p:cNvSpPr/>
          <p:nvPr/>
        </p:nvSpPr>
        <p:spPr>
          <a:xfrm>
            <a:off x="4742110" y="417779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Minus 25">
            <a:extLst>
              <a:ext uri="{FF2B5EF4-FFF2-40B4-BE49-F238E27FC236}">
                <a16:creationId xmlns:a16="http://schemas.microsoft.com/office/drawing/2014/main" id="{7A84FEBB-A462-2940-9FD9-D206506F00B4}"/>
              </a:ext>
            </a:extLst>
          </p:cNvPr>
          <p:cNvSpPr/>
          <p:nvPr/>
        </p:nvSpPr>
        <p:spPr>
          <a:xfrm>
            <a:off x="3312534" y="26979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Minus 26">
            <a:extLst>
              <a:ext uri="{FF2B5EF4-FFF2-40B4-BE49-F238E27FC236}">
                <a16:creationId xmlns:a16="http://schemas.microsoft.com/office/drawing/2014/main" id="{15F45998-4B2A-7A44-A13D-06663F091314}"/>
              </a:ext>
            </a:extLst>
          </p:cNvPr>
          <p:cNvSpPr/>
          <p:nvPr/>
        </p:nvSpPr>
        <p:spPr>
          <a:xfrm>
            <a:off x="3120780" y="3713404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Minus 27">
            <a:extLst>
              <a:ext uri="{FF2B5EF4-FFF2-40B4-BE49-F238E27FC236}">
                <a16:creationId xmlns:a16="http://schemas.microsoft.com/office/drawing/2014/main" id="{81F5A408-115E-C144-AD22-0DCF2D3A3CEA}"/>
              </a:ext>
            </a:extLst>
          </p:cNvPr>
          <p:cNvSpPr/>
          <p:nvPr/>
        </p:nvSpPr>
        <p:spPr>
          <a:xfrm>
            <a:off x="2806731" y="32214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Minus 29">
            <a:extLst>
              <a:ext uri="{FF2B5EF4-FFF2-40B4-BE49-F238E27FC236}">
                <a16:creationId xmlns:a16="http://schemas.microsoft.com/office/drawing/2014/main" id="{36348B18-BA9D-3344-86CC-98A4B8A2F6AE}"/>
              </a:ext>
            </a:extLst>
          </p:cNvPr>
          <p:cNvSpPr/>
          <p:nvPr/>
        </p:nvSpPr>
        <p:spPr>
          <a:xfrm>
            <a:off x="2394119" y="274432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Minus 30">
            <a:extLst>
              <a:ext uri="{FF2B5EF4-FFF2-40B4-BE49-F238E27FC236}">
                <a16:creationId xmlns:a16="http://schemas.microsoft.com/office/drawing/2014/main" id="{BAEDBDB4-6BCA-D248-AF08-A9C6A3C7C378}"/>
              </a:ext>
            </a:extLst>
          </p:cNvPr>
          <p:cNvSpPr/>
          <p:nvPr/>
        </p:nvSpPr>
        <p:spPr>
          <a:xfrm>
            <a:off x="4835645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5CDB6F3E-1071-7840-9F57-3BB83DC3B143}"/>
              </a:ext>
            </a:extLst>
          </p:cNvPr>
          <p:cNvSpPr/>
          <p:nvPr/>
        </p:nvSpPr>
        <p:spPr>
          <a:xfrm>
            <a:off x="4040138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18E466-8311-1B42-A759-546C401E3329}"/>
              </a:ext>
            </a:extLst>
          </p:cNvPr>
          <p:cNvCxnSpPr>
            <a:cxnSpLocks/>
          </p:cNvCxnSpPr>
          <p:nvPr/>
        </p:nvCxnSpPr>
        <p:spPr>
          <a:xfrm flipV="1">
            <a:off x="2421119" y="3076949"/>
            <a:ext cx="3787444" cy="6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6F0132-2F2E-D142-9C0F-2AAA1ECE2554}"/>
              </a:ext>
            </a:extLst>
          </p:cNvPr>
          <p:cNvCxnSpPr>
            <a:cxnSpLocks/>
          </p:cNvCxnSpPr>
          <p:nvPr/>
        </p:nvCxnSpPr>
        <p:spPr>
          <a:xfrm>
            <a:off x="2680693" y="2422969"/>
            <a:ext cx="2154953" cy="2604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8B6E33-C5BB-9341-B430-D69A6111FAC4}"/>
                  </a:ext>
                </a:extLst>
              </p:cNvPr>
              <p:cNvSpPr/>
              <p:nvPr/>
            </p:nvSpPr>
            <p:spPr>
              <a:xfrm>
                <a:off x="4994596" y="2063844"/>
                <a:ext cx="959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8B6E33-C5BB-9341-B430-D69A6111F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96" y="2063844"/>
                <a:ext cx="95994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DF21-1E6C-0D48-B488-4DAA1CBB89F6}"/>
                  </a:ext>
                </a:extLst>
              </p:cNvPr>
              <p:cNvSpPr/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DF21-1E6C-0D48-B488-4DAA1CBB8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AFE5A4-135B-7B4D-9986-F7CC997CF16A}"/>
                  </a:ext>
                </a:extLst>
              </p:cNvPr>
              <p:cNvSpPr/>
              <p:nvPr/>
            </p:nvSpPr>
            <p:spPr>
              <a:xfrm>
                <a:off x="5856478" y="3060217"/>
                <a:ext cx="959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AFE5A4-135B-7B4D-9986-F7CC997C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78" y="3060217"/>
                <a:ext cx="959942" cy="461665"/>
              </a:xfrm>
              <a:prstGeom prst="rect">
                <a:avLst/>
              </a:prstGeom>
              <a:blipFill>
                <a:blip r:embed="rId7"/>
                <a:stretch>
                  <a:fillRect r="-1299"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FF8F6B-8809-024D-AF0E-8D6A8CE290E7}"/>
                  </a:ext>
                </a:extLst>
              </p:cNvPr>
              <p:cNvSpPr/>
              <p:nvPr/>
            </p:nvSpPr>
            <p:spPr>
              <a:xfrm>
                <a:off x="2080908" y="5978607"/>
                <a:ext cx="4274888" cy="579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6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𝜎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FF8F6B-8809-024D-AF0E-8D6A8CE29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908" y="5978607"/>
                <a:ext cx="4274888" cy="579646"/>
              </a:xfrm>
              <a:prstGeom prst="rect">
                <a:avLst/>
              </a:prstGeom>
              <a:blipFill>
                <a:blip r:embed="rId8"/>
                <a:stretch>
                  <a:fillRect t="-2174" r="-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A8FE8CF-4E10-BB4C-9D22-E928C505ED26}"/>
              </a:ext>
            </a:extLst>
          </p:cNvPr>
          <p:cNvSpPr txBox="1"/>
          <p:nvPr/>
        </p:nvSpPr>
        <p:spPr>
          <a:xfrm>
            <a:off x="7509750" y="3326771"/>
            <a:ext cx="332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Допустим, мы нашли 3 таких линии…</a:t>
            </a:r>
          </a:p>
        </p:txBody>
      </p:sp>
    </p:spTree>
    <p:extLst>
      <p:ext uri="{BB962C8B-B14F-4D97-AF65-F5344CB8AC3E}">
        <p14:creationId xmlns:p14="http://schemas.microsoft.com/office/powerpoint/2010/main" val="2202808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Используем предсказания линий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730678"/>
              </a:xfrm>
            </p:spPr>
            <p:txBody>
              <a:bodyPr/>
              <a:lstStyle/>
              <a:p>
                <a:r>
                  <a:rPr lang="ru-RU" dirty="0"/>
                  <a:t>Признаки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Целевой признак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730678"/>
              </a:xfrm>
              <a:blipFill>
                <a:blip r:embed="rId2"/>
                <a:stretch>
                  <a:fillRect l="-907" t="-15517" b="-310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6381C-95AE-DF4F-859A-AE62EFDAD69F}"/>
              </a:ext>
            </a:extLst>
          </p:cNvPr>
          <p:cNvCxnSpPr/>
          <p:nvPr/>
        </p:nvCxnSpPr>
        <p:spPr>
          <a:xfrm>
            <a:off x="2097590" y="5407779"/>
            <a:ext cx="39604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F43DA3-1FC8-F942-B2DA-FF68E93DDA89}"/>
              </a:ext>
            </a:extLst>
          </p:cNvPr>
          <p:cNvCxnSpPr>
            <a:cxnSpLocks/>
          </p:cNvCxnSpPr>
          <p:nvPr/>
        </p:nvCxnSpPr>
        <p:spPr>
          <a:xfrm flipV="1">
            <a:off x="2241606" y="2311435"/>
            <a:ext cx="0" cy="3240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/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/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inus 8">
            <a:extLst>
              <a:ext uri="{FF2B5EF4-FFF2-40B4-BE49-F238E27FC236}">
                <a16:creationId xmlns:a16="http://schemas.microsoft.com/office/drawing/2014/main" id="{7390774A-97AB-B443-8DF9-BC07F13385A1}"/>
              </a:ext>
            </a:extLst>
          </p:cNvPr>
          <p:cNvSpPr/>
          <p:nvPr/>
        </p:nvSpPr>
        <p:spPr>
          <a:xfrm>
            <a:off x="5063836" y="3701515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1BD7905D-CEF2-2949-B41F-93BC624719F3}"/>
              </a:ext>
            </a:extLst>
          </p:cNvPr>
          <p:cNvSpPr/>
          <p:nvPr/>
        </p:nvSpPr>
        <p:spPr>
          <a:xfrm>
            <a:off x="5680164" y="267146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978C63FC-38A9-544E-A88A-3683C1D46F5A}"/>
              </a:ext>
            </a:extLst>
          </p:cNvPr>
          <p:cNvSpPr/>
          <p:nvPr/>
        </p:nvSpPr>
        <p:spPr>
          <a:xfrm>
            <a:off x="3507671" y="4203883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CC4C9425-073A-AB4D-AF9F-DDEBFCE4CB0A}"/>
              </a:ext>
            </a:extLst>
          </p:cNvPr>
          <p:cNvSpPr/>
          <p:nvPr/>
        </p:nvSpPr>
        <p:spPr>
          <a:xfrm>
            <a:off x="5360194" y="3225231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8025AA3B-722A-CA48-BCB8-C9E0B8E0C6A2}"/>
              </a:ext>
            </a:extLst>
          </p:cNvPr>
          <p:cNvSpPr/>
          <p:nvPr/>
        </p:nvSpPr>
        <p:spPr>
          <a:xfrm>
            <a:off x="4511525" y="3110916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Plus 16">
            <a:extLst>
              <a:ext uri="{FF2B5EF4-FFF2-40B4-BE49-F238E27FC236}">
                <a16:creationId xmlns:a16="http://schemas.microsoft.com/office/drawing/2014/main" id="{272AF18F-DF35-B144-9F8C-42DBD4517E75}"/>
              </a:ext>
            </a:extLst>
          </p:cNvPr>
          <p:cNvSpPr/>
          <p:nvPr/>
        </p:nvSpPr>
        <p:spPr>
          <a:xfrm>
            <a:off x="3624837" y="3112145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6682DC0F-078C-4F44-A597-ED156629A583}"/>
              </a:ext>
            </a:extLst>
          </p:cNvPr>
          <p:cNvSpPr/>
          <p:nvPr/>
        </p:nvSpPr>
        <p:spPr>
          <a:xfrm>
            <a:off x="4087344" y="3769540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B2A768-1BC2-1547-8760-A7BB54FFABE6}"/>
              </a:ext>
            </a:extLst>
          </p:cNvPr>
          <p:cNvCxnSpPr>
            <a:cxnSpLocks/>
          </p:cNvCxnSpPr>
          <p:nvPr/>
        </p:nvCxnSpPr>
        <p:spPr>
          <a:xfrm flipV="1">
            <a:off x="3819164" y="2394724"/>
            <a:ext cx="2113029" cy="2638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inus 23">
            <a:extLst>
              <a:ext uri="{FF2B5EF4-FFF2-40B4-BE49-F238E27FC236}">
                <a16:creationId xmlns:a16="http://schemas.microsoft.com/office/drawing/2014/main" id="{FD1DF6BA-8632-0A49-B1B8-70CAB3437AAC}"/>
              </a:ext>
            </a:extLst>
          </p:cNvPr>
          <p:cNvSpPr/>
          <p:nvPr/>
        </p:nvSpPr>
        <p:spPr>
          <a:xfrm>
            <a:off x="4087343" y="477388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Minus 24">
            <a:extLst>
              <a:ext uri="{FF2B5EF4-FFF2-40B4-BE49-F238E27FC236}">
                <a16:creationId xmlns:a16="http://schemas.microsoft.com/office/drawing/2014/main" id="{0C011879-ABE4-0F4F-9B4C-07B744517260}"/>
              </a:ext>
            </a:extLst>
          </p:cNvPr>
          <p:cNvSpPr/>
          <p:nvPr/>
        </p:nvSpPr>
        <p:spPr>
          <a:xfrm>
            <a:off x="4742110" y="417779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Minus 25">
            <a:extLst>
              <a:ext uri="{FF2B5EF4-FFF2-40B4-BE49-F238E27FC236}">
                <a16:creationId xmlns:a16="http://schemas.microsoft.com/office/drawing/2014/main" id="{7A84FEBB-A462-2940-9FD9-D206506F00B4}"/>
              </a:ext>
            </a:extLst>
          </p:cNvPr>
          <p:cNvSpPr/>
          <p:nvPr/>
        </p:nvSpPr>
        <p:spPr>
          <a:xfrm>
            <a:off x="3312534" y="26979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Minus 26">
            <a:extLst>
              <a:ext uri="{FF2B5EF4-FFF2-40B4-BE49-F238E27FC236}">
                <a16:creationId xmlns:a16="http://schemas.microsoft.com/office/drawing/2014/main" id="{15F45998-4B2A-7A44-A13D-06663F091314}"/>
              </a:ext>
            </a:extLst>
          </p:cNvPr>
          <p:cNvSpPr/>
          <p:nvPr/>
        </p:nvSpPr>
        <p:spPr>
          <a:xfrm>
            <a:off x="3120780" y="3713404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Minus 27">
            <a:extLst>
              <a:ext uri="{FF2B5EF4-FFF2-40B4-BE49-F238E27FC236}">
                <a16:creationId xmlns:a16="http://schemas.microsoft.com/office/drawing/2014/main" id="{81F5A408-115E-C144-AD22-0DCF2D3A3CEA}"/>
              </a:ext>
            </a:extLst>
          </p:cNvPr>
          <p:cNvSpPr/>
          <p:nvPr/>
        </p:nvSpPr>
        <p:spPr>
          <a:xfrm>
            <a:off x="2806731" y="32214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Minus 29">
            <a:extLst>
              <a:ext uri="{FF2B5EF4-FFF2-40B4-BE49-F238E27FC236}">
                <a16:creationId xmlns:a16="http://schemas.microsoft.com/office/drawing/2014/main" id="{36348B18-BA9D-3344-86CC-98A4B8A2F6AE}"/>
              </a:ext>
            </a:extLst>
          </p:cNvPr>
          <p:cNvSpPr/>
          <p:nvPr/>
        </p:nvSpPr>
        <p:spPr>
          <a:xfrm>
            <a:off x="2394119" y="274432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Minus 30">
            <a:extLst>
              <a:ext uri="{FF2B5EF4-FFF2-40B4-BE49-F238E27FC236}">
                <a16:creationId xmlns:a16="http://schemas.microsoft.com/office/drawing/2014/main" id="{BAEDBDB4-6BCA-D248-AF08-A9C6A3C7C378}"/>
              </a:ext>
            </a:extLst>
          </p:cNvPr>
          <p:cNvSpPr/>
          <p:nvPr/>
        </p:nvSpPr>
        <p:spPr>
          <a:xfrm>
            <a:off x="4835645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5CDB6F3E-1071-7840-9F57-3BB83DC3B143}"/>
              </a:ext>
            </a:extLst>
          </p:cNvPr>
          <p:cNvSpPr/>
          <p:nvPr/>
        </p:nvSpPr>
        <p:spPr>
          <a:xfrm>
            <a:off x="4040138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18E466-8311-1B42-A759-546C401E3329}"/>
              </a:ext>
            </a:extLst>
          </p:cNvPr>
          <p:cNvCxnSpPr>
            <a:cxnSpLocks/>
          </p:cNvCxnSpPr>
          <p:nvPr/>
        </p:nvCxnSpPr>
        <p:spPr>
          <a:xfrm flipV="1">
            <a:off x="2421119" y="3076949"/>
            <a:ext cx="3787444" cy="6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6F0132-2F2E-D142-9C0F-2AAA1ECE2554}"/>
              </a:ext>
            </a:extLst>
          </p:cNvPr>
          <p:cNvCxnSpPr>
            <a:cxnSpLocks/>
          </p:cNvCxnSpPr>
          <p:nvPr/>
        </p:nvCxnSpPr>
        <p:spPr>
          <a:xfrm>
            <a:off x="2680693" y="2422969"/>
            <a:ext cx="2154953" cy="2604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8B6E33-C5BB-9341-B430-D69A6111FAC4}"/>
                  </a:ext>
                </a:extLst>
              </p:cNvPr>
              <p:cNvSpPr/>
              <p:nvPr/>
            </p:nvSpPr>
            <p:spPr>
              <a:xfrm>
                <a:off x="4994596" y="2063844"/>
                <a:ext cx="959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8B6E33-C5BB-9341-B430-D69A6111F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96" y="2063844"/>
                <a:ext cx="95994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DF21-1E6C-0D48-B488-4DAA1CBB89F6}"/>
                  </a:ext>
                </a:extLst>
              </p:cNvPr>
              <p:cNvSpPr/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DF21-1E6C-0D48-B488-4DAA1CBB8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AFE5A4-135B-7B4D-9986-F7CC997CF16A}"/>
                  </a:ext>
                </a:extLst>
              </p:cNvPr>
              <p:cNvSpPr/>
              <p:nvPr/>
            </p:nvSpPr>
            <p:spPr>
              <a:xfrm>
                <a:off x="5856478" y="3060217"/>
                <a:ext cx="959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AFE5A4-135B-7B4D-9986-F7CC997C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78" y="3060217"/>
                <a:ext cx="959942" cy="461665"/>
              </a:xfrm>
              <a:prstGeom prst="rect">
                <a:avLst/>
              </a:prstGeom>
              <a:blipFill>
                <a:blip r:embed="rId7"/>
                <a:stretch>
                  <a:fillRect r="-1299"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2BE4334C-BE39-7A4C-90A7-CA8665365F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85083" y="2187224"/>
              <a:ext cx="3507994" cy="15261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3488">
                      <a:extLst>
                        <a:ext uri="{9D8B030D-6E8A-4147-A177-3AD203B41FA5}">
                          <a16:colId xmlns:a16="http://schemas.microsoft.com/office/drawing/2014/main" val="2909418865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504565382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728989839"/>
                        </a:ext>
                      </a:extLst>
                    </a:gridCol>
                    <a:gridCol w="557530">
                      <a:extLst>
                        <a:ext uri="{9D8B030D-6E8A-4147-A177-3AD203B41FA5}">
                          <a16:colId xmlns:a16="http://schemas.microsoft.com/office/drawing/2014/main" val="90416742"/>
                        </a:ext>
                      </a:extLst>
                    </a:gridCol>
                  </a:tblGrid>
                  <a:tr h="5087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ru-RU" sz="24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ru-RU" sz="2400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179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0.6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0.3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0.8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-1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687860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+1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2126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2BE4334C-BE39-7A4C-90A7-CA8665365FE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885083" y="2187224"/>
              <a:ext cx="3507994" cy="15261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3488">
                      <a:extLst>
                        <a:ext uri="{9D8B030D-6E8A-4147-A177-3AD203B41FA5}">
                          <a16:colId xmlns:a16="http://schemas.microsoft.com/office/drawing/2014/main" val="2909418865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504565382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728989839"/>
                        </a:ext>
                      </a:extLst>
                    </a:gridCol>
                    <a:gridCol w="557530">
                      <a:extLst>
                        <a:ext uri="{9D8B030D-6E8A-4147-A177-3AD203B41FA5}">
                          <a16:colId xmlns:a16="http://schemas.microsoft.com/office/drawing/2014/main" val="90416742"/>
                        </a:ext>
                      </a:extLst>
                    </a:gridCol>
                  </a:tblGrid>
                  <a:tr h="5087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1282" t="-2500" r="-25641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102597" t="-2500" r="-15974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200000" t="-2500" r="-5769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531818" t="-2500" r="-2273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179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0.6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0.3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0.8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-1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687860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+1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2126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588759-333D-F542-9722-9BA0AA4C93D5}"/>
                  </a:ext>
                </a:extLst>
              </p:cNvPr>
              <p:cNvSpPr txBox="1"/>
              <p:nvPr/>
            </p:nvSpPr>
            <p:spPr>
              <a:xfrm>
                <a:off x="7148832" y="3829734"/>
                <a:ext cx="2980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→(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588759-333D-F542-9722-9BA0AA4C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32" y="3829734"/>
                <a:ext cx="2980496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4B35D66-96B3-7E45-9B15-C01DFA35713F}"/>
                  </a:ext>
                </a:extLst>
              </p:cNvPr>
              <p:cNvSpPr/>
              <p:nvPr/>
            </p:nvSpPr>
            <p:spPr>
              <a:xfrm>
                <a:off x="2080908" y="5978607"/>
                <a:ext cx="4274888" cy="579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6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𝜎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4B35D66-96B3-7E45-9B15-C01DFA357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908" y="5978607"/>
                <a:ext cx="4274888" cy="579646"/>
              </a:xfrm>
              <a:prstGeom prst="rect">
                <a:avLst/>
              </a:prstGeom>
              <a:blipFill>
                <a:blip r:embed="rId10"/>
                <a:stretch>
                  <a:fillRect t="-2174" r="-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8D24B3-791D-FE41-B7ED-0B64376951CC}"/>
              </a:ext>
            </a:extLst>
          </p:cNvPr>
          <p:cNvSpPr txBox="1"/>
          <p:nvPr/>
        </p:nvSpPr>
        <p:spPr>
          <a:xfrm>
            <a:off x="7392144" y="1669659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Новые признаки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D97339-5A95-6749-89B7-40C8154A3170}"/>
              </a:ext>
            </a:extLst>
          </p:cNvPr>
          <p:cNvSpPr/>
          <p:nvPr/>
        </p:nvSpPr>
        <p:spPr>
          <a:xfrm>
            <a:off x="4710848" y="4041254"/>
            <a:ext cx="543450" cy="52484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04F0C-3651-7E4C-83E9-E274A7BBE310}"/>
              </a:ext>
            </a:extLst>
          </p:cNvPr>
          <p:cNvSpPr/>
          <p:nvPr/>
        </p:nvSpPr>
        <p:spPr>
          <a:xfrm>
            <a:off x="6896658" y="2708920"/>
            <a:ext cx="2943758" cy="482314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427C67-C754-D64E-A62B-77937D016572}"/>
              </a:ext>
            </a:extLst>
          </p:cNvPr>
          <p:cNvCxnSpPr>
            <a:cxnSpLocks/>
            <a:stCxn id="13" idx="6"/>
            <a:endCxn id="46" idx="1"/>
          </p:cNvCxnSpPr>
          <p:nvPr/>
        </p:nvCxnSpPr>
        <p:spPr>
          <a:xfrm flipV="1">
            <a:off x="5254299" y="2950314"/>
            <a:ext cx="1630785" cy="1353363"/>
          </a:xfrm>
          <a:prstGeom prst="bentConnector3">
            <a:avLst>
              <a:gd name="adj1" fmla="val 92432"/>
            </a:avLst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F079A3-DECC-2347-BE41-D69EB93CAF71}"/>
              </a:ext>
            </a:extLst>
          </p:cNvPr>
          <p:cNvSpPr txBox="1"/>
          <p:nvPr/>
        </p:nvSpPr>
        <p:spPr>
          <a:xfrm>
            <a:off x="6886158" y="4978321"/>
            <a:ext cx="332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Что дальше</a:t>
            </a:r>
            <a:r>
              <a:rPr lang="en-US" sz="2400" dirty="0"/>
              <a:t>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679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Финальная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Содержимое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743688"/>
              </a:xfrm>
            </p:spPr>
            <p:txBody>
              <a:bodyPr/>
              <a:lstStyle/>
              <a:p>
                <a:r>
                  <a:rPr lang="ru-RU" dirty="0"/>
                  <a:t>Признаки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Целевой признак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743688"/>
              </a:xfrm>
              <a:blipFill>
                <a:blip r:embed="rId2"/>
                <a:stretch>
                  <a:fillRect l="-907" t="-13559" b="-28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6381C-95AE-DF4F-859A-AE62EFDAD69F}"/>
              </a:ext>
            </a:extLst>
          </p:cNvPr>
          <p:cNvCxnSpPr/>
          <p:nvPr/>
        </p:nvCxnSpPr>
        <p:spPr>
          <a:xfrm>
            <a:off x="2097590" y="5407779"/>
            <a:ext cx="39604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F43DA3-1FC8-F942-B2DA-FF68E93DDA89}"/>
              </a:ext>
            </a:extLst>
          </p:cNvPr>
          <p:cNvCxnSpPr>
            <a:cxnSpLocks/>
          </p:cNvCxnSpPr>
          <p:nvPr/>
        </p:nvCxnSpPr>
        <p:spPr>
          <a:xfrm flipV="1">
            <a:off x="2241606" y="2311435"/>
            <a:ext cx="0" cy="3240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/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F1CBC-17BF-C142-818D-EF25ECB29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89" y="5383286"/>
                <a:ext cx="54957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/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DC67B-3B02-A349-8588-6C4359A21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33" y="2080603"/>
                <a:ext cx="556691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inus 8">
            <a:extLst>
              <a:ext uri="{FF2B5EF4-FFF2-40B4-BE49-F238E27FC236}">
                <a16:creationId xmlns:a16="http://schemas.microsoft.com/office/drawing/2014/main" id="{7390774A-97AB-B443-8DF9-BC07F13385A1}"/>
              </a:ext>
            </a:extLst>
          </p:cNvPr>
          <p:cNvSpPr/>
          <p:nvPr/>
        </p:nvSpPr>
        <p:spPr>
          <a:xfrm>
            <a:off x="5063836" y="3701515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1BD7905D-CEF2-2949-B41F-93BC624719F3}"/>
              </a:ext>
            </a:extLst>
          </p:cNvPr>
          <p:cNvSpPr/>
          <p:nvPr/>
        </p:nvSpPr>
        <p:spPr>
          <a:xfrm>
            <a:off x="5680164" y="267146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978C63FC-38A9-544E-A88A-3683C1D46F5A}"/>
              </a:ext>
            </a:extLst>
          </p:cNvPr>
          <p:cNvSpPr/>
          <p:nvPr/>
        </p:nvSpPr>
        <p:spPr>
          <a:xfrm>
            <a:off x="3507671" y="4203883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CC4C9425-073A-AB4D-AF9F-DDEBFCE4CB0A}"/>
              </a:ext>
            </a:extLst>
          </p:cNvPr>
          <p:cNvSpPr/>
          <p:nvPr/>
        </p:nvSpPr>
        <p:spPr>
          <a:xfrm>
            <a:off x="5360194" y="3225231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8025AA3B-722A-CA48-BCB8-C9E0B8E0C6A2}"/>
              </a:ext>
            </a:extLst>
          </p:cNvPr>
          <p:cNvSpPr/>
          <p:nvPr/>
        </p:nvSpPr>
        <p:spPr>
          <a:xfrm>
            <a:off x="4511525" y="3110916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Plus 16">
            <a:extLst>
              <a:ext uri="{FF2B5EF4-FFF2-40B4-BE49-F238E27FC236}">
                <a16:creationId xmlns:a16="http://schemas.microsoft.com/office/drawing/2014/main" id="{272AF18F-DF35-B144-9F8C-42DBD4517E75}"/>
              </a:ext>
            </a:extLst>
          </p:cNvPr>
          <p:cNvSpPr/>
          <p:nvPr/>
        </p:nvSpPr>
        <p:spPr>
          <a:xfrm>
            <a:off x="3624837" y="3112145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6682DC0F-078C-4F44-A597-ED156629A583}"/>
              </a:ext>
            </a:extLst>
          </p:cNvPr>
          <p:cNvSpPr/>
          <p:nvPr/>
        </p:nvSpPr>
        <p:spPr>
          <a:xfrm>
            <a:off x="4087344" y="3769540"/>
            <a:ext cx="471049" cy="502045"/>
          </a:xfrm>
          <a:prstGeom prst="mathPlus">
            <a:avLst>
              <a:gd name="adj1" fmla="val 11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B2A768-1BC2-1547-8760-A7BB54FFABE6}"/>
              </a:ext>
            </a:extLst>
          </p:cNvPr>
          <p:cNvCxnSpPr>
            <a:cxnSpLocks/>
          </p:cNvCxnSpPr>
          <p:nvPr/>
        </p:nvCxnSpPr>
        <p:spPr>
          <a:xfrm flipV="1">
            <a:off x="3819164" y="2394724"/>
            <a:ext cx="2113029" cy="2638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inus 23">
            <a:extLst>
              <a:ext uri="{FF2B5EF4-FFF2-40B4-BE49-F238E27FC236}">
                <a16:creationId xmlns:a16="http://schemas.microsoft.com/office/drawing/2014/main" id="{FD1DF6BA-8632-0A49-B1B8-70CAB3437AAC}"/>
              </a:ext>
            </a:extLst>
          </p:cNvPr>
          <p:cNvSpPr/>
          <p:nvPr/>
        </p:nvSpPr>
        <p:spPr>
          <a:xfrm>
            <a:off x="4087343" y="477388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Minus 24">
            <a:extLst>
              <a:ext uri="{FF2B5EF4-FFF2-40B4-BE49-F238E27FC236}">
                <a16:creationId xmlns:a16="http://schemas.microsoft.com/office/drawing/2014/main" id="{0C011879-ABE4-0F4F-9B4C-07B744517260}"/>
              </a:ext>
            </a:extLst>
          </p:cNvPr>
          <p:cNvSpPr/>
          <p:nvPr/>
        </p:nvSpPr>
        <p:spPr>
          <a:xfrm>
            <a:off x="4742110" y="417779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Minus 25">
            <a:extLst>
              <a:ext uri="{FF2B5EF4-FFF2-40B4-BE49-F238E27FC236}">
                <a16:creationId xmlns:a16="http://schemas.microsoft.com/office/drawing/2014/main" id="{7A84FEBB-A462-2940-9FD9-D206506F00B4}"/>
              </a:ext>
            </a:extLst>
          </p:cNvPr>
          <p:cNvSpPr/>
          <p:nvPr/>
        </p:nvSpPr>
        <p:spPr>
          <a:xfrm>
            <a:off x="3312534" y="26979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Minus 26">
            <a:extLst>
              <a:ext uri="{FF2B5EF4-FFF2-40B4-BE49-F238E27FC236}">
                <a16:creationId xmlns:a16="http://schemas.microsoft.com/office/drawing/2014/main" id="{15F45998-4B2A-7A44-A13D-06663F091314}"/>
              </a:ext>
            </a:extLst>
          </p:cNvPr>
          <p:cNvSpPr/>
          <p:nvPr/>
        </p:nvSpPr>
        <p:spPr>
          <a:xfrm>
            <a:off x="3120780" y="3713404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Minus 27">
            <a:extLst>
              <a:ext uri="{FF2B5EF4-FFF2-40B4-BE49-F238E27FC236}">
                <a16:creationId xmlns:a16="http://schemas.microsoft.com/office/drawing/2014/main" id="{81F5A408-115E-C144-AD22-0DCF2D3A3CEA}"/>
              </a:ext>
            </a:extLst>
          </p:cNvPr>
          <p:cNvSpPr/>
          <p:nvPr/>
        </p:nvSpPr>
        <p:spPr>
          <a:xfrm>
            <a:off x="2806731" y="3221479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Minus 29">
            <a:extLst>
              <a:ext uri="{FF2B5EF4-FFF2-40B4-BE49-F238E27FC236}">
                <a16:creationId xmlns:a16="http://schemas.microsoft.com/office/drawing/2014/main" id="{36348B18-BA9D-3344-86CC-98A4B8A2F6AE}"/>
              </a:ext>
            </a:extLst>
          </p:cNvPr>
          <p:cNvSpPr/>
          <p:nvPr/>
        </p:nvSpPr>
        <p:spPr>
          <a:xfrm>
            <a:off x="2394119" y="2744326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Minus 30">
            <a:extLst>
              <a:ext uri="{FF2B5EF4-FFF2-40B4-BE49-F238E27FC236}">
                <a16:creationId xmlns:a16="http://schemas.microsoft.com/office/drawing/2014/main" id="{BAEDBDB4-6BCA-D248-AF08-A9C6A3C7C378}"/>
              </a:ext>
            </a:extLst>
          </p:cNvPr>
          <p:cNvSpPr/>
          <p:nvPr/>
        </p:nvSpPr>
        <p:spPr>
          <a:xfrm>
            <a:off x="4835645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5CDB6F3E-1071-7840-9F57-3BB83DC3B143}"/>
              </a:ext>
            </a:extLst>
          </p:cNvPr>
          <p:cNvSpPr/>
          <p:nvPr/>
        </p:nvSpPr>
        <p:spPr>
          <a:xfrm>
            <a:off x="4040138" y="2689940"/>
            <a:ext cx="504056" cy="25975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18E466-8311-1B42-A759-546C401E3329}"/>
              </a:ext>
            </a:extLst>
          </p:cNvPr>
          <p:cNvCxnSpPr>
            <a:cxnSpLocks/>
          </p:cNvCxnSpPr>
          <p:nvPr/>
        </p:nvCxnSpPr>
        <p:spPr>
          <a:xfrm flipV="1">
            <a:off x="2421119" y="3076949"/>
            <a:ext cx="3787444" cy="6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6F0132-2F2E-D142-9C0F-2AAA1ECE2554}"/>
              </a:ext>
            </a:extLst>
          </p:cNvPr>
          <p:cNvCxnSpPr>
            <a:cxnSpLocks/>
          </p:cNvCxnSpPr>
          <p:nvPr/>
        </p:nvCxnSpPr>
        <p:spPr>
          <a:xfrm>
            <a:off x="2680693" y="2422969"/>
            <a:ext cx="2154953" cy="2604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8B6E33-C5BB-9341-B430-D69A6111FAC4}"/>
                  </a:ext>
                </a:extLst>
              </p:cNvPr>
              <p:cNvSpPr/>
              <p:nvPr/>
            </p:nvSpPr>
            <p:spPr>
              <a:xfrm>
                <a:off x="4994596" y="2063844"/>
                <a:ext cx="959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8B6E33-C5BB-9341-B430-D69A6111F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96" y="2063844"/>
                <a:ext cx="95994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DF21-1E6C-0D48-B488-4DAA1CBB89F6}"/>
                  </a:ext>
                </a:extLst>
              </p:cNvPr>
              <p:cNvSpPr/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DF21-1E6C-0D48-B488-4DAA1CBB8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37" y="2062050"/>
                <a:ext cx="989886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AFE5A4-135B-7B4D-9986-F7CC997CF16A}"/>
                  </a:ext>
                </a:extLst>
              </p:cNvPr>
              <p:cNvSpPr/>
              <p:nvPr/>
            </p:nvSpPr>
            <p:spPr>
              <a:xfrm>
                <a:off x="5856478" y="3060217"/>
                <a:ext cx="9599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AFE5A4-135B-7B4D-9986-F7CC997C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78" y="3060217"/>
                <a:ext cx="959942" cy="461665"/>
              </a:xfrm>
              <a:prstGeom prst="rect">
                <a:avLst/>
              </a:prstGeom>
              <a:blipFill>
                <a:blip r:embed="rId7"/>
                <a:stretch>
                  <a:fillRect r="-1299"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2BE4334C-BE39-7A4C-90A7-CA8665365F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85083" y="2187224"/>
              <a:ext cx="3507994" cy="15261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3488">
                      <a:extLst>
                        <a:ext uri="{9D8B030D-6E8A-4147-A177-3AD203B41FA5}">
                          <a16:colId xmlns:a16="http://schemas.microsoft.com/office/drawing/2014/main" val="2909418865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504565382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728989839"/>
                        </a:ext>
                      </a:extLst>
                    </a:gridCol>
                    <a:gridCol w="557530">
                      <a:extLst>
                        <a:ext uri="{9D8B030D-6E8A-4147-A177-3AD203B41FA5}">
                          <a16:colId xmlns:a16="http://schemas.microsoft.com/office/drawing/2014/main" val="90416742"/>
                        </a:ext>
                      </a:extLst>
                    </a:gridCol>
                  </a:tblGrid>
                  <a:tr h="5087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ru-RU" sz="24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ru-RU" sz="2400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ru-RU" sz="2400" b="1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179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0.6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0.3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0.8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-1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687860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+1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2126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2BE4334C-BE39-7A4C-90A7-CA8665365FE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885083" y="2187224"/>
              <a:ext cx="3507994" cy="15261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3488">
                      <a:extLst>
                        <a:ext uri="{9D8B030D-6E8A-4147-A177-3AD203B41FA5}">
                          <a16:colId xmlns:a16="http://schemas.microsoft.com/office/drawing/2014/main" val="2909418865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504565382"/>
                        </a:ext>
                      </a:extLst>
                    </a:gridCol>
                    <a:gridCol w="983488">
                      <a:extLst>
                        <a:ext uri="{9D8B030D-6E8A-4147-A177-3AD203B41FA5}">
                          <a16:colId xmlns:a16="http://schemas.microsoft.com/office/drawing/2014/main" val="3728989839"/>
                        </a:ext>
                      </a:extLst>
                    </a:gridCol>
                    <a:gridCol w="557530">
                      <a:extLst>
                        <a:ext uri="{9D8B030D-6E8A-4147-A177-3AD203B41FA5}">
                          <a16:colId xmlns:a16="http://schemas.microsoft.com/office/drawing/2014/main" val="90416742"/>
                        </a:ext>
                      </a:extLst>
                    </a:gridCol>
                  </a:tblGrid>
                  <a:tr h="5087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1282" t="-2500" r="-25641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102597" t="-2500" r="-15974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200000" t="-2500" r="-5769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531818" t="-2500" r="-2273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179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0.6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0.3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0.8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-1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687860"/>
                      </a:ext>
                    </a:extLst>
                  </a:tr>
                  <a:tr h="508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</a:t>
                          </a:r>
                          <a:endParaRPr lang="ru-RU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+1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62126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588759-333D-F542-9722-9BA0AA4C93D5}"/>
                  </a:ext>
                </a:extLst>
              </p:cNvPr>
              <p:cNvSpPr txBox="1"/>
              <p:nvPr/>
            </p:nvSpPr>
            <p:spPr>
              <a:xfrm>
                <a:off x="7148832" y="3829734"/>
                <a:ext cx="2980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→(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588759-333D-F542-9722-9BA0AA4C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32" y="3829734"/>
                <a:ext cx="2980496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4B35D66-96B3-7E45-9B15-C01DFA35713F}"/>
                  </a:ext>
                </a:extLst>
              </p:cNvPr>
              <p:cNvSpPr/>
              <p:nvPr/>
            </p:nvSpPr>
            <p:spPr>
              <a:xfrm>
                <a:off x="2080908" y="5978607"/>
                <a:ext cx="4274888" cy="579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6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𝜎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4B35D66-96B3-7E45-9B15-C01DFA357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908" y="5978607"/>
                <a:ext cx="4274888" cy="579646"/>
              </a:xfrm>
              <a:prstGeom prst="rect">
                <a:avLst/>
              </a:prstGeom>
              <a:blipFill>
                <a:blip r:embed="rId10"/>
                <a:stretch>
                  <a:fillRect t="-2174" r="-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8D24B3-791D-FE41-B7ED-0B64376951CC}"/>
              </a:ext>
            </a:extLst>
          </p:cNvPr>
          <p:cNvSpPr txBox="1"/>
          <p:nvPr/>
        </p:nvSpPr>
        <p:spPr>
          <a:xfrm>
            <a:off x="7392144" y="1669659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Новые признаки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D97339-5A95-6749-89B7-40C8154A3170}"/>
              </a:ext>
            </a:extLst>
          </p:cNvPr>
          <p:cNvSpPr/>
          <p:nvPr/>
        </p:nvSpPr>
        <p:spPr>
          <a:xfrm>
            <a:off x="4710848" y="4041254"/>
            <a:ext cx="543450" cy="52484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04F0C-3651-7E4C-83E9-E274A7BBE310}"/>
              </a:ext>
            </a:extLst>
          </p:cNvPr>
          <p:cNvSpPr/>
          <p:nvPr/>
        </p:nvSpPr>
        <p:spPr>
          <a:xfrm>
            <a:off x="6896658" y="2708920"/>
            <a:ext cx="2943758" cy="482314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427C67-C754-D64E-A62B-77937D016572}"/>
              </a:ext>
            </a:extLst>
          </p:cNvPr>
          <p:cNvCxnSpPr>
            <a:cxnSpLocks/>
            <a:stCxn id="13" idx="6"/>
            <a:endCxn id="46" idx="1"/>
          </p:cNvCxnSpPr>
          <p:nvPr/>
        </p:nvCxnSpPr>
        <p:spPr>
          <a:xfrm flipV="1">
            <a:off x="5254299" y="2950314"/>
            <a:ext cx="1630785" cy="1353363"/>
          </a:xfrm>
          <a:prstGeom prst="bentConnector3">
            <a:avLst>
              <a:gd name="adj1" fmla="val 92432"/>
            </a:avLst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08A48C2-7652-9D44-BF7D-FF145CCDF4E9}"/>
              </a:ext>
            </a:extLst>
          </p:cNvPr>
          <p:cNvSpPr/>
          <p:nvPr/>
        </p:nvSpPr>
        <p:spPr>
          <a:xfrm>
            <a:off x="6810547" y="4517060"/>
            <a:ext cx="37133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 hangingPunct="0"/>
            <a:r>
              <a:rPr lang="ru-RU" sz="2400" dirty="0">
                <a:solidFill>
                  <a:srgbClr val="000000"/>
                </a:solidFill>
                <a:sym typeface="Calibri"/>
              </a:rPr>
              <a:t>Строим финальную линейную модель</a:t>
            </a:r>
            <a:r>
              <a:rPr lang="en-US" sz="2400" dirty="0">
                <a:solidFill>
                  <a:srgbClr val="000000"/>
                </a:solidFill>
                <a:sym typeface="Calibri"/>
              </a:rPr>
              <a:t>: 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C56383-A30E-074B-B1E4-2CD6ED5B8ABB}"/>
                  </a:ext>
                </a:extLst>
              </p:cNvPr>
              <p:cNvSpPr/>
              <p:nvPr/>
            </p:nvSpPr>
            <p:spPr>
              <a:xfrm>
                <a:off x="6983374" y="5548196"/>
                <a:ext cx="354053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𝜎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C56383-A30E-074B-B1E4-2CD6ED5B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74" y="5548196"/>
                <a:ext cx="3540539" cy="830997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659740"/>
      </p:ext>
    </p:extLst>
  </p:cSld>
  <p:clrMapOvr>
    <a:masterClrMapping/>
  </p:clrMapOvr>
</p:sld>
</file>

<file path=ppt/theme/theme1.xml><?xml version="1.0" encoding="utf-8"?>
<a:theme xmlns:a="http://schemas.openxmlformats.org/drawingml/2006/main" name="N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L" id="{41BD5BED-808A-694C-BE08-1171E7828835}" vid="{F0B4AB3A-6122-7540-8088-1A84059A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NPL</Template>
  <TotalTime>84</TotalTime>
  <Words>935</Words>
  <Application>Microsoft Macintosh PowerPoint</Application>
  <PresentationFormat>Widescreen</PresentationFormat>
  <Paragraphs>270</Paragraphs>
  <Slides>30</Slides>
  <Notes>4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Myriad Pro</vt:lpstr>
      <vt:lpstr>NPL</vt:lpstr>
      <vt:lpstr>Нейросети в РС</vt:lpstr>
      <vt:lpstr>Введение в нейросети</vt:lpstr>
      <vt:lpstr>Линейная классификация</vt:lpstr>
      <vt:lpstr>Логистическая регрессия</vt:lpstr>
      <vt:lpstr>А что же делать тут?</vt:lpstr>
      <vt:lpstr>Решим подзадачу</vt:lpstr>
      <vt:lpstr>Своя линия для каждой подзадачи</vt:lpstr>
      <vt:lpstr>Используем предсказания линий</vt:lpstr>
      <vt:lpstr>Финальная модель</vt:lpstr>
      <vt:lpstr>Параметров линий пока нет</vt:lpstr>
      <vt:lpstr>У этого графа есть имя!</vt:lpstr>
      <vt:lpstr>Почему нейрон?</vt:lpstr>
      <vt:lpstr>Нужны нелинейности в нейронах!</vt:lpstr>
      <vt:lpstr>Обзор MLP</vt:lpstr>
      <vt:lpstr>Как найти параметры MLP?</vt:lpstr>
      <vt:lpstr>Застревает в локальных минимумах</vt:lpstr>
      <vt:lpstr>Демо в TensorFlow Playground</vt:lpstr>
      <vt:lpstr>Можно решать сложные задачи</vt:lpstr>
      <vt:lpstr>От SVD к нейросетям</vt:lpstr>
      <vt:lpstr>Что такое embedding</vt:lpstr>
      <vt:lpstr>Funk SVD как нейросеть</vt:lpstr>
      <vt:lpstr>Content-boosted CF</vt:lpstr>
      <vt:lpstr>Neural Collaborative Filtering</vt:lpstr>
      <vt:lpstr>DSSM</vt:lpstr>
      <vt:lpstr>DL фреймворк – это удобно!</vt:lpstr>
      <vt:lpstr>Задача: домены  видео</vt:lpstr>
      <vt:lpstr>Похожие видео (по dot)</vt:lpstr>
      <vt:lpstr>Похожие на hi-tech.mail.ru</vt:lpstr>
      <vt:lpstr>Похожие на goodhouse.ru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Нейросети в РС</dc:title>
  <dc:creator>Andrey Zimovnov</dc:creator>
  <cp:lastModifiedBy>Зимовнов Андрей Вадимович</cp:lastModifiedBy>
  <cp:revision>13</cp:revision>
  <dcterms:created xsi:type="dcterms:W3CDTF">2018-11-25T14:10:17Z</dcterms:created>
  <dcterms:modified xsi:type="dcterms:W3CDTF">2020-12-03T21:50:08Z</dcterms:modified>
</cp:coreProperties>
</file>